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4578" y="4643111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TheAlpha.de" TargetMode="External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1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03.png"/><Relationship Id="rId6" Type="http://schemas.openxmlformats.org/officeDocument/2006/relationships/image" Target="../media/image1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12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29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22.png"/><Relationship Id="rId18" Type="http://schemas.openxmlformats.org/officeDocument/2006/relationships/image" Target="../media/image65.png"/><Relationship Id="rId19" Type="http://schemas.openxmlformats.org/officeDocument/2006/relationships/image" Target="../media/image24.png"/><Relationship Id="rId20" Type="http://schemas.openxmlformats.org/officeDocument/2006/relationships/image" Target="../media/image66.png"/><Relationship Id="rId21" Type="http://schemas.openxmlformats.org/officeDocument/2006/relationships/image" Target="../media/image27.png"/><Relationship Id="rId22" Type="http://schemas.openxmlformats.org/officeDocument/2006/relationships/image" Target="../media/image67.png"/><Relationship Id="rId23" Type="http://schemas.openxmlformats.org/officeDocument/2006/relationships/image" Target="../media/image28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30.png"/><Relationship Id="rId27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12.png"/><Relationship Id="rId4" Type="http://schemas.openxmlformats.org/officeDocument/2006/relationships/image" Target="../media/image71.png"/><Relationship Id="rId5" Type="http://schemas.openxmlformats.org/officeDocument/2006/relationships/image" Target="../media/image37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44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22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30.png"/><Relationship Id="rId2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 0"/>
          <p:cNvSpPr txBox="1"/>
          <p:nvPr/>
        </p:nvSpPr>
        <p:spPr>
          <a:xfrm>
            <a:off x="285749" y="1221012"/>
            <a:ext cx="8643940" cy="122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Understanding Multi-Agent Systems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122237" y="2794381"/>
            <a:ext cx="6970963" cy="29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Tools, Techniques and Best Practices</a:t>
            </a:r>
          </a:p>
        </p:txBody>
      </p:sp>
      <p:sp>
        <p:nvSpPr>
          <p:cNvPr id="23" name="Text 2"/>
          <p:cNvSpPr txBox="1"/>
          <p:nvPr/>
        </p:nvSpPr>
        <p:spPr>
          <a:xfrm>
            <a:off x="3625381" y="3284070"/>
            <a:ext cx="1964676" cy="37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3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By Mr. Vishnu N C Founder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TheAlpha.de</a:t>
            </a:r>
          </a:p>
        </p:txBody>
      </p:sp>
      <p:sp>
        <p:nvSpPr>
          <p:cNvPr id="24" name="Text 3"/>
          <p:cNvSpPr txBox="1"/>
          <p:nvPr/>
        </p:nvSpPr>
        <p:spPr>
          <a:xfrm>
            <a:off x="2772556" y="3857554"/>
            <a:ext cx="3670297" cy="18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3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Workshop: Understanding Multi-Agent Systems</a:t>
            </a:r>
          </a:p>
        </p:txBody>
      </p:sp>
      <p:sp>
        <p:nvSpPr>
          <p:cNvPr id="25" name="Text 4"/>
          <p:cNvSpPr txBox="1"/>
          <p:nvPr/>
        </p:nvSpPr>
        <p:spPr>
          <a:xfrm>
            <a:off x="0" y="484665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6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Specialized Use Cases</a:t>
            </a:r>
          </a:p>
        </p:txBody>
      </p:sp>
      <p:sp>
        <p:nvSpPr>
          <p:cNvPr id="394" name="Shape 1"/>
          <p:cNvSpPr/>
          <p:nvPr/>
        </p:nvSpPr>
        <p:spPr>
          <a:xfrm>
            <a:off x="285750" y="814386"/>
            <a:ext cx="4214813" cy="122872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95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42975"/>
            <a:ext cx="171452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ext 2"/>
          <p:cNvSpPr txBox="1"/>
          <p:nvPr/>
        </p:nvSpPr>
        <p:spPr>
          <a:xfrm>
            <a:off x="635793" y="948176"/>
            <a:ext cx="938912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Cybersecurity</a:t>
            </a:r>
          </a:p>
        </p:txBody>
      </p:sp>
      <p:sp>
        <p:nvSpPr>
          <p:cNvPr id="397" name="Text 3"/>
          <p:cNvSpPr txBox="1"/>
          <p:nvPr/>
        </p:nvSpPr>
        <p:spPr>
          <a:xfrm>
            <a:off x="535781" y="1224161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Threat detection and response in real-time</a:t>
            </a:r>
          </a:p>
        </p:txBody>
      </p:sp>
      <p:sp>
        <p:nvSpPr>
          <p:cNvPr id="398" name="Text 4"/>
          <p:cNvSpPr txBox="1"/>
          <p:nvPr/>
        </p:nvSpPr>
        <p:spPr>
          <a:xfrm>
            <a:off x="535781" y="1413470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Vulnerability management and patching</a:t>
            </a:r>
          </a:p>
        </p:txBody>
      </p:sp>
      <p:sp>
        <p:nvSpPr>
          <p:cNvPr id="399" name="Text 5"/>
          <p:cNvSpPr txBox="1"/>
          <p:nvPr/>
        </p:nvSpPr>
        <p:spPr>
          <a:xfrm>
            <a:off x="535781" y="160277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Distributed intrusion detection systems</a:t>
            </a:r>
          </a:p>
        </p:txBody>
      </p:sp>
      <p:sp>
        <p:nvSpPr>
          <p:cNvPr id="400" name="Text 6"/>
          <p:cNvSpPr txBox="1"/>
          <p:nvPr/>
        </p:nvSpPr>
        <p:spPr>
          <a:xfrm>
            <a:off x="535781" y="179208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Security orchestration and automation</a:t>
            </a:r>
          </a:p>
        </p:txBody>
      </p:sp>
      <p:pic>
        <p:nvPicPr>
          <p:cNvPr id="401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8967" y="1330384"/>
            <a:ext cx="857252" cy="48245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7"/>
          <p:cNvSpPr/>
          <p:nvPr/>
        </p:nvSpPr>
        <p:spPr>
          <a:xfrm>
            <a:off x="4643437" y="814386"/>
            <a:ext cx="4214815" cy="122872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3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50594" y="942975"/>
            <a:ext cx="192883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Text 8"/>
          <p:cNvSpPr txBox="1"/>
          <p:nvPr/>
        </p:nvSpPr>
        <p:spPr>
          <a:xfrm>
            <a:off x="5014912" y="948176"/>
            <a:ext cx="537833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Finance</a:t>
            </a:r>
          </a:p>
        </p:txBody>
      </p:sp>
      <p:sp>
        <p:nvSpPr>
          <p:cNvPr id="405" name="Text 9"/>
          <p:cNvSpPr txBox="1"/>
          <p:nvPr/>
        </p:nvSpPr>
        <p:spPr>
          <a:xfrm>
            <a:off x="4893469" y="1224161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High-frequency and algorithmic trading</a:t>
            </a:r>
          </a:p>
        </p:txBody>
      </p:sp>
      <p:sp>
        <p:nvSpPr>
          <p:cNvPr id="406" name="Text 10"/>
          <p:cNvSpPr txBox="1"/>
          <p:nvPr/>
        </p:nvSpPr>
        <p:spPr>
          <a:xfrm>
            <a:off x="4893469" y="1413470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Fraud detection and risk management</a:t>
            </a:r>
          </a:p>
        </p:txBody>
      </p:sp>
      <p:sp>
        <p:nvSpPr>
          <p:cNvPr id="407" name="Text 11"/>
          <p:cNvSpPr txBox="1"/>
          <p:nvPr/>
        </p:nvSpPr>
        <p:spPr>
          <a:xfrm>
            <a:off x="4893469" y="1602779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Financial compliance automation</a:t>
            </a:r>
          </a:p>
        </p:txBody>
      </p:sp>
      <p:sp>
        <p:nvSpPr>
          <p:cNvPr id="408" name="Text 12"/>
          <p:cNvSpPr txBox="1"/>
          <p:nvPr/>
        </p:nvSpPr>
        <p:spPr>
          <a:xfrm>
            <a:off x="4893469" y="1792089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Personalized financial advice</a:t>
            </a:r>
          </a:p>
        </p:txBody>
      </p:sp>
      <p:pic>
        <p:nvPicPr>
          <p:cNvPr id="409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36656" y="1327898"/>
            <a:ext cx="857252" cy="48742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Shape 13"/>
          <p:cNvSpPr/>
          <p:nvPr/>
        </p:nvSpPr>
        <p:spPr>
          <a:xfrm>
            <a:off x="285750" y="2185988"/>
            <a:ext cx="4214813" cy="122872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906" y="2314575"/>
            <a:ext cx="214315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 14"/>
          <p:cNvSpPr txBox="1"/>
          <p:nvPr/>
        </p:nvSpPr>
        <p:spPr>
          <a:xfrm>
            <a:off x="678654" y="2319776"/>
            <a:ext cx="1611672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sp>
        <p:nvSpPr>
          <p:cNvPr id="413" name="Text 15"/>
          <p:cNvSpPr txBox="1"/>
          <p:nvPr/>
        </p:nvSpPr>
        <p:spPr>
          <a:xfrm>
            <a:off x="535781" y="259575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code generation and refactoring</a:t>
            </a:r>
          </a:p>
        </p:txBody>
      </p:sp>
      <p:sp>
        <p:nvSpPr>
          <p:cNvPr id="414" name="Text 16"/>
          <p:cNvSpPr txBox="1"/>
          <p:nvPr/>
        </p:nvSpPr>
        <p:spPr>
          <a:xfrm>
            <a:off x="535781" y="2785068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testing and debugging</a:t>
            </a:r>
          </a:p>
        </p:txBody>
      </p:sp>
      <p:sp>
        <p:nvSpPr>
          <p:cNvPr id="415" name="Text 17"/>
          <p:cNvSpPr txBox="1"/>
          <p:nvPr/>
        </p:nvSpPr>
        <p:spPr>
          <a:xfrm>
            <a:off x="535781" y="2974380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Requirements engineering</a:t>
            </a:r>
          </a:p>
        </p:txBody>
      </p:sp>
      <p:sp>
        <p:nvSpPr>
          <p:cNvPr id="416" name="Text 18"/>
          <p:cNvSpPr txBox="1"/>
          <p:nvPr/>
        </p:nvSpPr>
        <p:spPr>
          <a:xfrm>
            <a:off x="535781" y="316368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DevOps and deployment automation</a:t>
            </a:r>
          </a:p>
        </p:txBody>
      </p:sp>
      <p:pic>
        <p:nvPicPr>
          <p:cNvPr id="417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78967" y="2786814"/>
            <a:ext cx="857252" cy="312792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19"/>
          <p:cNvSpPr/>
          <p:nvPr/>
        </p:nvSpPr>
        <p:spPr>
          <a:xfrm>
            <a:off x="4643437" y="2185988"/>
            <a:ext cx="4214815" cy="122872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9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50594" y="2314575"/>
            <a:ext cx="150021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 20"/>
          <p:cNvSpPr txBox="1"/>
          <p:nvPr/>
        </p:nvSpPr>
        <p:spPr>
          <a:xfrm>
            <a:off x="4972048" y="2319776"/>
            <a:ext cx="1389686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Scientific Research</a:t>
            </a:r>
          </a:p>
        </p:txBody>
      </p:sp>
      <p:sp>
        <p:nvSpPr>
          <p:cNvPr id="421" name="Text 21"/>
          <p:cNvSpPr txBox="1"/>
          <p:nvPr/>
        </p:nvSpPr>
        <p:spPr>
          <a:xfrm>
            <a:off x="4893469" y="2595759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scientific discovery</a:t>
            </a:r>
          </a:p>
        </p:txBody>
      </p:sp>
      <p:sp>
        <p:nvSpPr>
          <p:cNvPr id="422" name="Text 22"/>
          <p:cNvSpPr txBox="1"/>
          <p:nvPr/>
        </p:nvSpPr>
        <p:spPr>
          <a:xfrm>
            <a:off x="4893469" y="2785068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Drug discovery and development</a:t>
            </a:r>
          </a:p>
        </p:txBody>
      </p:sp>
      <p:sp>
        <p:nvSpPr>
          <p:cNvPr id="423" name="Text 23"/>
          <p:cNvSpPr txBox="1"/>
          <p:nvPr/>
        </p:nvSpPr>
        <p:spPr>
          <a:xfrm>
            <a:off x="4893469" y="2974380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Climate modeling and environmental science</a:t>
            </a:r>
          </a:p>
        </p:txBody>
      </p:sp>
      <p:sp>
        <p:nvSpPr>
          <p:cNvPr id="424" name="Text 24"/>
          <p:cNvSpPr txBox="1"/>
          <p:nvPr/>
        </p:nvSpPr>
        <p:spPr>
          <a:xfrm>
            <a:off x="4893469" y="3163689"/>
            <a:ext cx="2286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 and interpretation</a:t>
            </a:r>
          </a:p>
        </p:txBody>
      </p:sp>
      <p:pic>
        <p:nvPicPr>
          <p:cNvPr id="425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536656" y="2600325"/>
            <a:ext cx="857252" cy="6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 25"/>
          <p:cNvSpPr txBox="1"/>
          <p:nvPr/>
        </p:nvSpPr>
        <p:spPr>
          <a:xfrm>
            <a:off x="0" y="484665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27" name="TheAlphaLogo.svg" descr="TheAlphaLogo.sv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085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 0"/>
          <p:cNvSpPr txBox="1"/>
          <p:nvPr/>
        </p:nvSpPr>
        <p:spPr>
          <a:xfrm>
            <a:off x="250030" y="239428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Hands-on: Environment Setup</a:t>
            </a:r>
          </a:p>
        </p:txBody>
      </p:sp>
      <p:sp>
        <p:nvSpPr>
          <p:cNvPr id="431" name="Shape 1"/>
          <p:cNvSpPr/>
          <p:nvPr/>
        </p:nvSpPr>
        <p:spPr>
          <a:xfrm>
            <a:off x="285748" y="814386"/>
            <a:ext cx="4321973" cy="575072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32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992979"/>
            <a:ext cx="178595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ext 2"/>
          <p:cNvSpPr txBox="1"/>
          <p:nvPr/>
        </p:nvSpPr>
        <p:spPr>
          <a:xfrm>
            <a:off x="678656" y="983895"/>
            <a:ext cx="2063957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Python Environment Setup</a:t>
            </a:r>
          </a:p>
        </p:txBody>
      </p:sp>
      <p:sp>
        <p:nvSpPr>
          <p:cNvPr id="434" name="Text 3"/>
          <p:cNvSpPr txBox="1"/>
          <p:nvPr/>
        </p:nvSpPr>
        <p:spPr>
          <a:xfrm>
            <a:off x="428623" y="1260487"/>
            <a:ext cx="4107658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Ensure Python 3.8+ is installed, then create a virtual environment:</a:t>
            </a:r>
          </a:p>
        </p:txBody>
      </p:sp>
      <p:sp>
        <p:nvSpPr>
          <p:cNvPr id="435" name="Shape 4"/>
          <p:cNvSpPr/>
          <p:nvPr/>
        </p:nvSpPr>
        <p:spPr>
          <a:xfrm>
            <a:off x="428623" y="1485900"/>
            <a:ext cx="4036223" cy="1343025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Text 5"/>
          <p:cNvSpPr txBox="1"/>
          <p:nvPr/>
        </p:nvSpPr>
        <p:spPr>
          <a:xfrm>
            <a:off x="500062" y="1568846"/>
            <a:ext cx="175192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virtual environment</a:t>
            </a:r>
          </a:p>
        </p:txBody>
      </p:sp>
      <p:sp>
        <p:nvSpPr>
          <p:cNvPr id="437" name="Text 6"/>
          <p:cNvSpPr txBox="1"/>
          <p:nvPr/>
        </p:nvSpPr>
        <p:spPr>
          <a:xfrm>
            <a:off x="500061" y="1718866"/>
            <a:ext cx="15118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python3 -m venv venv_mas</a:t>
            </a:r>
          </a:p>
        </p:txBody>
      </p:sp>
      <p:sp>
        <p:nvSpPr>
          <p:cNvPr id="438" name="Text 7"/>
          <p:cNvSpPr txBox="1"/>
          <p:nvPr/>
        </p:nvSpPr>
        <p:spPr>
          <a:xfrm>
            <a:off x="500062" y="2018901"/>
            <a:ext cx="15718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Activate on macOS/Linux</a:t>
            </a:r>
          </a:p>
        </p:txBody>
      </p:sp>
      <p:sp>
        <p:nvSpPr>
          <p:cNvPr id="439" name="Text 8"/>
          <p:cNvSpPr txBox="1"/>
          <p:nvPr/>
        </p:nvSpPr>
        <p:spPr>
          <a:xfrm>
            <a:off x="500062" y="2168922"/>
            <a:ext cx="175192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source venv_mas/bin/activate</a:t>
            </a:r>
          </a:p>
        </p:txBody>
      </p:sp>
      <p:sp>
        <p:nvSpPr>
          <p:cNvPr id="440" name="Text 9"/>
          <p:cNvSpPr txBox="1"/>
          <p:nvPr/>
        </p:nvSpPr>
        <p:spPr>
          <a:xfrm>
            <a:off x="500062" y="2468958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Activate on Windows</a:t>
            </a:r>
          </a:p>
        </p:txBody>
      </p:sp>
      <p:sp>
        <p:nvSpPr>
          <p:cNvPr id="441" name="Text 10"/>
          <p:cNvSpPr txBox="1"/>
          <p:nvPr/>
        </p:nvSpPr>
        <p:spPr>
          <a:xfrm>
            <a:off x="500062" y="2618976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.\venv_mas\Scripts\activate</a:t>
            </a:r>
          </a:p>
        </p:txBody>
      </p:sp>
      <p:pic>
        <p:nvPicPr>
          <p:cNvPr id="442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625" y="2978942"/>
            <a:ext cx="142875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Text 11"/>
          <p:cNvSpPr txBox="1"/>
          <p:nvPr/>
        </p:nvSpPr>
        <p:spPr>
          <a:xfrm>
            <a:off x="642936" y="2969857"/>
            <a:ext cx="2723140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Install LangChain and Dependencies</a:t>
            </a:r>
          </a:p>
        </p:txBody>
      </p:sp>
      <p:sp>
        <p:nvSpPr>
          <p:cNvPr id="444" name="Text 12"/>
          <p:cNvSpPr txBox="1"/>
          <p:nvPr/>
        </p:nvSpPr>
        <p:spPr>
          <a:xfrm>
            <a:off x="428623" y="3246450"/>
            <a:ext cx="4107658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Install the required packages:</a:t>
            </a:r>
          </a:p>
        </p:txBody>
      </p:sp>
      <p:sp>
        <p:nvSpPr>
          <p:cNvPr id="445" name="Shape 13"/>
          <p:cNvSpPr/>
          <p:nvPr/>
        </p:nvSpPr>
        <p:spPr>
          <a:xfrm>
            <a:off x="428623" y="3471862"/>
            <a:ext cx="4036223" cy="1343027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Text 14"/>
          <p:cNvSpPr txBox="1"/>
          <p:nvPr/>
        </p:nvSpPr>
        <p:spPr>
          <a:xfrm>
            <a:off x="500062" y="3554807"/>
            <a:ext cx="10263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LangChain</a:t>
            </a:r>
          </a:p>
        </p:txBody>
      </p:sp>
      <p:sp>
        <p:nvSpPr>
          <p:cNvPr id="447" name="Text 15"/>
          <p:cNvSpPr txBox="1"/>
          <p:nvPr/>
        </p:nvSpPr>
        <p:spPr>
          <a:xfrm>
            <a:off x="500062" y="3704828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langchain</a:t>
            </a:r>
          </a:p>
        </p:txBody>
      </p:sp>
      <p:sp>
        <p:nvSpPr>
          <p:cNvPr id="448" name="Text 16"/>
          <p:cNvSpPr txBox="1"/>
          <p:nvPr/>
        </p:nvSpPr>
        <p:spPr>
          <a:xfrm>
            <a:off x="500062" y="4004866"/>
            <a:ext cx="247212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OpenAI (or other LLM provider)</a:t>
            </a:r>
          </a:p>
        </p:txBody>
      </p:sp>
      <p:sp>
        <p:nvSpPr>
          <p:cNvPr id="449" name="Text 17"/>
          <p:cNvSpPr txBox="1"/>
          <p:nvPr/>
        </p:nvSpPr>
        <p:spPr>
          <a:xfrm>
            <a:off x="500062" y="4154882"/>
            <a:ext cx="9729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openai</a:t>
            </a:r>
          </a:p>
        </p:txBody>
      </p:sp>
      <p:sp>
        <p:nvSpPr>
          <p:cNvPr id="450" name="Text 18"/>
          <p:cNvSpPr txBox="1"/>
          <p:nvPr/>
        </p:nvSpPr>
        <p:spPr>
          <a:xfrm>
            <a:off x="500062" y="4454921"/>
            <a:ext cx="16319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additional tools</a:t>
            </a:r>
          </a:p>
        </p:txBody>
      </p:sp>
      <p:sp>
        <p:nvSpPr>
          <p:cNvPr id="451" name="Text 19"/>
          <p:cNvSpPr txBox="1"/>
          <p:nvPr/>
        </p:nvSpPr>
        <p:spPr>
          <a:xfrm>
            <a:off x="500062" y="4604941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wikipedia</a:t>
            </a:r>
          </a:p>
        </p:txBody>
      </p:sp>
      <p:pic>
        <p:nvPicPr>
          <p:cNvPr id="45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8625" y="4964905"/>
            <a:ext cx="142875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 20"/>
          <p:cNvSpPr txBox="1"/>
          <p:nvPr/>
        </p:nvSpPr>
        <p:spPr>
          <a:xfrm>
            <a:off x="642936" y="4955820"/>
            <a:ext cx="1336610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Set Up API Keys</a:t>
            </a:r>
          </a:p>
        </p:txBody>
      </p:sp>
      <p:sp>
        <p:nvSpPr>
          <p:cNvPr id="454" name="Text 21"/>
          <p:cNvSpPr txBox="1"/>
          <p:nvPr/>
        </p:nvSpPr>
        <p:spPr>
          <a:xfrm>
            <a:off x="428623" y="5232412"/>
            <a:ext cx="4107658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Set your OpenAI API key as an environment variable:</a:t>
            </a:r>
          </a:p>
        </p:txBody>
      </p:sp>
      <p:sp>
        <p:nvSpPr>
          <p:cNvPr id="455" name="Shape 22"/>
          <p:cNvSpPr/>
          <p:nvPr/>
        </p:nvSpPr>
        <p:spPr>
          <a:xfrm>
            <a:off x="428623" y="5457823"/>
            <a:ext cx="4036223" cy="892972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6" name="Text 23"/>
          <p:cNvSpPr txBox="1"/>
          <p:nvPr/>
        </p:nvSpPr>
        <p:spPr>
          <a:xfrm>
            <a:off x="500062" y="5540771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On macOS/Linux</a:t>
            </a:r>
          </a:p>
        </p:txBody>
      </p:sp>
      <p:sp>
        <p:nvSpPr>
          <p:cNvPr id="457" name="Text 24"/>
          <p:cNvSpPr txBox="1"/>
          <p:nvPr/>
        </p:nvSpPr>
        <p:spPr>
          <a:xfrm>
            <a:off x="500062" y="5690791"/>
            <a:ext cx="25321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export OPENAI_API_KEY="your-api-key-here"</a:t>
            </a:r>
          </a:p>
        </p:txBody>
      </p:sp>
      <p:sp>
        <p:nvSpPr>
          <p:cNvPr id="458" name="Text 25"/>
          <p:cNvSpPr txBox="1"/>
          <p:nvPr/>
        </p:nvSpPr>
        <p:spPr>
          <a:xfrm>
            <a:off x="500062" y="5990828"/>
            <a:ext cx="6528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On Windows</a:t>
            </a:r>
          </a:p>
        </p:txBody>
      </p:sp>
      <p:sp>
        <p:nvSpPr>
          <p:cNvPr id="459" name="Text 26"/>
          <p:cNvSpPr txBox="1"/>
          <p:nvPr/>
        </p:nvSpPr>
        <p:spPr>
          <a:xfrm>
            <a:off x="500063" y="6140846"/>
            <a:ext cx="22320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 OPENAI_API_KEY=your-api-key-here</a:t>
            </a:r>
          </a:p>
        </p:txBody>
      </p:sp>
      <p:pic>
        <p:nvPicPr>
          <p:cNvPr id="460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54203" y="2169105"/>
            <a:ext cx="3571877" cy="2555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01936" y="4892492"/>
            <a:ext cx="114302" cy="114302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ext 27"/>
          <p:cNvSpPr txBox="1"/>
          <p:nvPr/>
        </p:nvSpPr>
        <p:spPr>
          <a:xfrm>
            <a:off x="5173386" y="4900839"/>
            <a:ext cx="3576397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environment will serve as the foundation for building multi-agent systems using various frameworks.</a:t>
            </a:r>
          </a:p>
        </p:txBody>
      </p:sp>
      <p:sp>
        <p:nvSpPr>
          <p:cNvPr id="463" name="Text 28"/>
          <p:cNvSpPr txBox="1"/>
          <p:nvPr/>
        </p:nvSpPr>
        <p:spPr>
          <a:xfrm>
            <a:off x="0" y="6554006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64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529263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ext 0"/>
          <p:cNvSpPr txBox="1"/>
          <p:nvPr/>
        </p:nvSpPr>
        <p:spPr>
          <a:xfrm>
            <a:off x="321294" y="239932"/>
            <a:ext cx="8643941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Basic Agent Creation</a:t>
            </a:r>
          </a:p>
        </p:txBody>
      </p:sp>
      <p:sp>
        <p:nvSpPr>
          <p:cNvPr id="468" name="Shape 1"/>
          <p:cNvSpPr/>
          <p:nvPr/>
        </p:nvSpPr>
        <p:spPr>
          <a:xfrm>
            <a:off x="285750" y="814386"/>
            <a:ext cx="8572500" cy="442912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69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992979"/>
            <a:ext cx="178595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Text 2"/>
          <p:cNvSpPr txBox="1"/>
          <p:nvPr/>
        </p:nvSpPr>
        <p:spPr>
          <a:xfrm>
            <a:off x="678654" y="983895"/>
            <a:ext cx="2495294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Creating a Simple LangChain Agent</a:t>
            </a:r>
          </a:p>
        </p:txBody>
      </p:sp>
      <p:sp>
        <p:nvSpPr>
          <p:cNvPr id="471" name="Shape 3"/>
          <p:cNvSpPr/>
          <p:nvPr/>
        </p:nvSpPr>
        <p:spPr>
          <a:xfrm>
            <a:off x="428625" y="1243011"/>
            <a:ext cx="8286750" cy="3571878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2" name="Text 4"/>
          <p:cNvSpPr txBox="1"/>
          <p:nvPr/>
        </p:nvSpPr>
        <p:spPr>
          <a:xfrm>
            <a:off x="535781" y="1356320"/>
            <a:ext cx="17519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Import necessary libraries</a:t>
            </a:r>
          </a:p>
        </p:txBody>
      </p:sp>
      <p:sp>
        <p:nvSpPr>
          <p:cNvPr id="473" name="Text 5"/>
          <p:cNvSpPr txBox="1"/>
          <p:nvPr/>
        </p:nvSpPr>
        <p:spPr>
          <a:xfrm>
            <a:off x="535781" y="1496320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74" name="Text 6"/>
          <p:cNvSpPr txBox="1"/>
          <p:nvPr/>
        </p:nvSpPr>
        <p:spPr>
          <a:xfrm>
            <a:off x="895898" y="149632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os</a:t>
            </a:r>
          </a:p>
        </p:txBody>
      </p:sp>
      <p:sp>
        <p:nvSpPr>
          <p:cNvPr id="475" name="Text 7"/>
          <p:cNvSpPr txBox="1"/>
          <p:nvPr/>
        </p:nvSpPr>
        <p:spPr>
          <a:xfrm>
            <a:off x="535781" y="1636322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76" name="Text 8"/>
          <p:cNvSpPr txBox="1"/>
          <p:nvPr/>
        </p:nvSpPr>
        <p:spPr>
          <a:xfrm>
            <a:off x="775849" y="1636322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langchain.agents</a:t>
            </a:r>
          </a:p>
        </p:txBody>
      </p:sp>
      <p:sp>
        <p:nvSpPr>
          <p:cNvPr id="477" name="Text 9"/>
          <p:cNvSpPr txBox="1"/>
          <p:nvPr/>
        </p:nvSpPr>
        <p:spPr>
          <a:xfrm>
            <a:off x="1856175" y="1636322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78" name="Text 10"/>
          <p:cNvSpPr txBox="1"/>
          <p:nvPr/>
        </p:nvSpPr>
        <p:spPr>
          <a:xfrm>
            <a:off x="2216293" y="1636322"/>
            <a:ext cx="211203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AgentExecutor, create_react_agent</a:t>
            </a:r>
          </a:p>
        </p:txBody>
      </p:sp>
      <p:sp>
        <p:nvSpPr>
          <p:cNvPr id="479" name="Text 11"/>
          <p:cNvSpPr txBox="1"/>
          <p:nvPr/>
        </p:nvSpPr>
        <p:spPr>
          <a:xfrm>
            <a:off x="535781" y="1776321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0" name="Text 12"/>
          <p:cNvSpPr txBox="1"/>
          <p:nvPr/>
        </p:nvSpPr>
        <p:spPr>
          <a:xfrm>
            <a:off x="775848" y="1776321"/>
            <a:ext cx="15118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langchain_core.prompts</a:t>
            </a:r>
          </a:p>
        </p:txBody>
      </p:sp>
      <p:sp>
        <p:nvSpPr>
          <p:cNvPr id="481" name="Text 13"/>
          <p:cNvSpPr txBox="1"/>
          <p:nvPr/>
        </p:nvSpPr>
        <p:spPr>
          <a:xfrm>
            <a:off x="2216263" y="1776321"/>
            <a:ext cx="3327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82" name="Text 14"/>
          <p:cNvSpPr txBox="1"/>
          <p:nvPr/>
        </p:nvSpPr>
        <p:spPr>
          <a:xfrm>
            <a:off x="2576382" y="1776321"/>
            <a:ext cx="7595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PromptTemplate</a:t>
            </a:r>
          </a:p>
        </p:txBody>
      </p:sp>
      <p:sp>
        <p:nvSpPr>
          <p:cNvPr id="483" name="Text 15"/>
          <p:cNvSpPr txBox="1"/>
          <p:nvPr/>
        </p:nvSpPr>
        <p:spPr>
          <a:xfrm>
            <a:off x="535781" y="1916321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4" name="Text 16"/>
          <p:cNvSpPr txBox="1"/>
          <p:nvPr/>
        </p:nvSpPr>
        <p:spPr>
          <a:xfrm>
            <a:off x="775849" y="1916321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langchain_openai</a:t>
            </a:r>
          </a:p>
        </p:txBody>
      </p:sp>
      <p:sp>
        <p:nvSpPr>
          <p:cNvPr id="485" name="Text 17"/>
          <p:cNvSpPr txBox="1"/>
          <p:nvPr/>
        </p:nvSpPr>
        <p:spPr>
          <a:xfrm>
            <a:off x="1856175" y="1916321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86" name="Text 18"/>
          <p:cNvSpPr txBox="1"/>
          <p:nvPr/>
        </p:nvSpPr>
        <p:spPr>
          <a:xfrm>
            <a:off x="2216293" y="1916321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OpenAI</a:t>
            </a:r>
          </a:p>
        </p:txBody>
      </p:sp>
      <p:sp>
        <p:nvSpPr>
          <p:cNvPr id="487" name="Text 19"/>
          <p:cNvSpPr txBox="1"/>
          <p:nvPr/>
        </p:nvSpPr>
        <p:spPr>
          <a:xfrm>
            <a:off x="535781" y="2056324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8" name="Text 20"/>
          <p:cNvSpPr txBox="1"/>
          <p:nvPr/>
        </p:nvSpPr>
        <p:spPr>
          <a:xfrm>
            <a:off x="775849" y="2056324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langchain_community.tools</a:t>
            </a:r>
          </a:p>
        </p:txBody>
      </p:sp>
      <p:sp>
        <p:nvSpPr>
          <p:cNvPr id="489" name="Text 21"/>
          <p:cNvSpPr txBox="1"/>
          <p:nvPr/>
        </p:nvSpPr>
        <p:spPr>
          <a:xfrm>
            <a:off x="2396337" y="205632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90" name="Text 22"/>
          <p:cNvSpPr txBox="1"/>
          <p:nvPr/>
        </p:nvSpPr>
        <p:spPr>
          <a:xfrm>
            <a:off x="2756454" y="2056324"/>
            <a:ext cx="9196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WikipediaQueryRun</a:t>
            </a:r>
          </a:p>
        </p:txBody>
      </p:sp>
      <p:sp>
        <p:nvSpPr>
          <p:cNvPr id="491" name="Text 23"/>
          <p:cNvSpPr txBox="1"/>
          <p:nvPr/>
        </p:nvSpPr>
        <p:spPr>
          <a:xfrm>
            <a:off x="535781" y="2196325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92" name="Text 24"/>
          <p:cNvSpPr txBox="1"/>
          <p:nvPr/>
        </p:nvSpPr>
        <p:spPr>
          <a:xfrm>
            <a:off x="775848" y="2196325"/>
            <a:ext cx="19319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langchain_community.utilities</a:t>
            </a:r>
          </a:p>
        </p:txBody>
      </p:sp>
      <p:sp>
        <p:nvSpPr>
          <p:cNvPr id="493" name="Text 25"/>
          <p:cNvSpPr txBox="1"/>
          <p:nvPr/>
        </p:nvSpPr>
        <p:spPr>
          <a:xfrm>
            <a:off x="2636405" y="2196325"/>
            <a:ext cx="3327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94" name="Text 26"/>
          <p:cNvSpPr txBox="1"/>
          <p:nvPr/>
        </p:nvSpPr>
        <p:spPr>
          <a:xfrm>
            <a:off x="2996524" y="2196325"/>
            <a:ext cx="10263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WikipediaAPIWrapper</a:t>
            </a:r>
          </a:p>
        </p:txBody>
      </p:sp>
      <p:sp>
        <p:nvSpPr>
          <p:cNvPr id="495" name="Text 27"/>
          <p:cNvSpPr txBox="1"/>
          <p:nvPr/>
        </p:nvSpPr>
        <p:spPr>
          <a:xfrm>
            <a:off x="535779" y="2476325"/>
            <a:ext cx="10796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Initialize the LLM</a:t>
            </a:r>
          </a:p>
        </p:txBody>
      </p:sp>
      <p:sp>
        <p:nvSpPr>
          <p:cNvPr id="496" name="Text 28"/>
          <p:cNvSpPr txBox="1"/>
          <p:nvPr/>
        </p:nvSpPr>
        <p:spPr>
          <a:xfrm>
            <a:off x="535780" y="2616325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llm = OpenAI(temperature=0)</a:t>
            </a:r>
          </a:p>
        </p:txBody>
      </p:sp>
      <p:sp>
        <p:nvSpPr>
          <p:cNvPr id="497" name="Text 29"/>
          <p:cNvSpPr txBox="1"/>
          <p:nvPr/>
        </p:nvSpPr>
        <p:spPr>
          <a:xfrm>
            <a:off x="535779" y="2896329"/>
            <a:ext cx="19319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Initialize the Wikipedia tool</a:t>
            </a:r>
          </a:p>
        </p:txBody>
      </p:sp>
      <p:sp>
        <p:nvSpPr>
          <p:cNvPr id="498" name="Text 30"/>
          <p:cNvSpPr txBox="1"/>
          <p:nvPr/>
        </p:nvSpPr>
        <p:spPr>
          <a:xfrm>
            <a:off x="535781" y="3036329"/>
            <a:ext cx="391254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 = WikipediaQueryRun(api_wrapper=WikipediaAPIWrapper())</a:t>
            </a:r>
          </a:p>
        </p:txBody>
      </p:sp>
      <p:sp>
        <p:nvSpPr>
          <p:cNvPr id="499" name="Text 31"/>
          <p:cNvSpPr txBox="1"/>
          <p:nvPr/>
        </p:nvSpPr>
        <p:spPr>
          <a:xfrm>
            <a:off x="535780" y="3176328"/>
            <a:ext cx="10263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tools = [wikipedia]</a:t>
            </a:r>
          </a:p>
        </p:txBody>
      </p:sp>
      <p:sp>
        <p:nvSpPr>
          <p:cNvPr id="500" name="Text 32"/>
          <p:cNvSpPr txBox="1"/>
          <p:nvPr/>
        </p:nvSpPr>
        <p:spPr>
          <a:xfrm>
            <a:off x="535779" y="3456332"/>
            <a:ext cx="25921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Define the prompt template for the agent</a:t>
            </a:r>
          </a:p>
        </p:txBody>
      </p:sp>
      <p:sp>
        <p:nvSpPr>
          <p:cNvPr id="501" name="Text 33"/>
          <p:cNvSpPr txBox="1"/>
          <p:nvPr/>
        </p:nvSpPr>
        <p:spPr>
          <a:xfrm>
            <a:off x="535779" y="3596332"/>
            <a:ext cx="20520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prompt_template = PromptTemplate.</a:t>
            </a:r>
          </a:p>
        </p:txBody>
      </p:sp>
      <p:sp>
        <p:nvSpPr>
          <p:cNvPr id="502" name="Text 34"/>
          <p:cNvSpPr txBox="1"/>
          <p:nvPr/>
        </p:nvSpPr>
        <p:spPr>
          <a:xfrm>
            <a:off x="2516358" y="3596332"/>
            <a:ext cx="7062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from_template</a:t>
            </a:r>
          </a:p>
        </p:txBody>
      </p:sp>
      <p:sp>
        <p:nvSpPr>
          <p:cNvPr id="503" name="Text 35"/>
          <p:cNvSpPr txBox="1"/>
          <p:nvPr/>
        </p:nvSpPr>
        <p:spPr>
          <a:xfrm>
            <a:off x="3296589" y="3596332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504" name="Text 36"/>
          <p:cNvSpPr txBox="1"/>
          <p:nvPr/>
        </p:nvSpPr>
        <p:spPr>
          <a:xfrm>
            <a:off x="3356614" y="3596332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"""</a:t>
            </a:r>
          </a:p>
        </p:txBody>
      </p:sp>
      <p:sp>
        <p:nvSpPr>
          <p:cNvPr id="505" name="Text 37"/>
          <p:cNvSpPr txBox="1"/>
          <p:nvPr/>
        </p:nvSpPr>
        <p:spPr>
          <a:xfrm>
            <a:off x="535780" y="3736333"/>
            <a:ext cx="529296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Answer the following questions as best you can. You have access to the following tools:</a:t>
            </a:r>
          </a:p>
        </p:txBody>
      </p:sp>
      <p:sp>
        <p:nvSpPr>
          <p:cNvPr id="506" name="Text 38"/>
          <p:cNvSpPr txBox="1"/>
          <p:nvPr/>
        </p:nvSpPr>
        <p:spPr>
          <a:xfrm>
            <a:off x="535781" y="4016335"/>
            <a:ext cx="3861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{tools}</a:t>
            </a:r>
          </a:p>
        </p:txBody>
      </p:sp>
      <p:sp>
        <p:nvSpPr>
          <p:cNvPr id="507" name="Text 39"/>
          <p:cNvSpPr txBox="1"/>
          <p:nvPr/>
        </p:nvSpPr>
        <p:spPr>
          <a:xfrm>
            <a:off x="535779" y="4296335"/>
            <a:ext cx="15718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Use the following format:</a:t>
            </a:r>
          </a:p>
        </p:txBody>
      </p:sp>
      <p:sp>
        <p:nvSpPr>
          <p:cNvPr id="508" name="Text 40"/>
          <p:cNvSpPr txBox="1"/>
          <p:nvPr/>
        </p:nvSpPr>
        <p:spPr>
          <a:xfrm>
            <a:off x="535781" y="4576338"/>
            <a:ext cx="28922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Question: the input question you want to answer</a:t>
            </a:r>
          </a:p>
        </p:txBody>
      </p:sp>
      <p:sp>
        <p:nvSpPr>
          <p:cNvPr id="509" name="Text 41"/>
          <p:cNvSpPr txBox="1"/>
          <p:nvPr/>
        </p:nvSpPr>
        <p:spPr>
          <a:xfrm>
            <a:off x="535779" y="4716338"/>
            <a:ext cx="30122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 you should always think about what to do</a:t>
            </a:r>
          </a:p>
        </p:txBody>
      </p:sp>
      <p:sp>
        <p:nvSpPr>
          <p:cNvPr id="510" name="Text 42"/>
          <p:cNvSpPr txBox="1"/>
          <p:nvPr/>
        </p:nvSpPr>
        <p:spPr>
          <a:xfrm>
            <a:off x="535779" y="4856338"/>
            <a:ext cx="36124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Action: the action to take, should be one of [{tool_names}]</a:t>
            </a:r>
          </a:p>
        </p:txBody>
      </p:sp>
      <p:sp>
        <p:nvSpPr>
          <p:cNvPr id="511" name="Text 43"/>
          <p:cNvSpPr txBox="1"/>
          <p:nvPr/>
        </p:nvSpPr>
        <p:spPr>
          <a:xfrm>
            <a:off x="535781" y="4996338"/>
            <a:ext cx="22920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Action Input: the input to the action</a:t>
            </a:r>
          </a:p>
        </p:txBody>
      </p:sp>
      <p:sp>
        <p:nvSpPr>
          <p:cNvPr id="512" name="Text 44"/>
          <p:cNvSpPr txBox="1"/>
          <p:nvPr/>
        </p:nvSpPr>
        <p:spPr>
          <a:xfrm>
            <a:off x="535781" y="5136341"/>
            <a:ext cx="22920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Observation: the result of the action</a:t>
            </a:r>
          </a:p>
        </p:txBody>
      </p:sp>
      <p:sp>
        <p:nvSpPr>
          <p:cNvPr id="513" name="Text 45"/>
          <p:cNvSpPr txBox="1"/>
          <p:nvPr/>
        </p:nvSpPr>
        <p:spPr>
          <a:xfrm>
            <a:off x="535781" y="5276341"/>
            <a:ext cx="42126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... (this Thought/Action/Action Input/Observation can repeat N times)</a:t>
            </a:r>
          </a:p>
        </p:txBody>
      </p:sp>
      <p:sp>
        <p:nvSpPr>
          <p:cNvPr id="514" name="Text 46"/>
          <p:cNvSpPr txBox="1"/>
          <p:nvPr/>
        </p:nvSpPr>
        <p:spPr>
          <a:xfrm>
            <a:off x="535781" y="5416341"/>
            <a:ext cx="22320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 I now know the final answer</a:t>
            </a:r>
          </a:p>
        </p:txBody>
      </p:sp>
      <p:sp>
        <p:nvSpPr>
          <p:cNvPr id="515" name="Text 47"/>
          <p:cNvSpPr txBox="1"/>
          <p:nvPr/>
        </p:nvSpPr>
        <p:spPr>
          <a:xfrm>
            <a:off x="535779" y="5556343"/>
            <a:ext cx="3732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Final Answer: the final answer to the original input question</a:t>
            </a:r>
          </a:p>
        </p:txBody>
      </p:sp>
      <p:sp>
        <p:nvSpPr>
          <p:cNvPr id="516" name="Text 48"/>
          <p:cNvSpPr txBox="1"/>
          <p:nvPr/>
        </p:nvSpPr>
        <p:spPr>
          <a:xfrm>
            <a:off x="535781" y="583634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Begin!</a:t>
            </a:r>
          </a:p>
        </p:txBody>
      </p:sp>
      <p:sp>
        <p:nvSpPr>
          <p:cNvPr id="517" name="Text 49"/>
          <p:cNvSpPr txBox="1"/>
          <p:nvPr/>
        </p:nvSpPr>
        <p:spPr>
          <a:xfrm>
            <a:off x="535781" y="6116346"/>
            <a:ext cx="9196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Question: {input}</a:t>
            </a:r>
          </a:p>
        </p:txBody>
      </p:sp>
      <p:sp>
        <p:nvSpPr>
          <p:cNvPr id="518" name="Text 50"/>
          <p:cNvSpPr txBox="1"/>
          <p:nvPr/>
        </p:nvSpPr>
        <p:spPr>
          <a:xfrm>
            <a:off x="535781" y="6256347"/>
            <a:ext cx="16319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Thought:{agent_scratchpad}</a:t>
            </a:r>
          </a:p>
        </p:txBody>
      </p:sp>
      <p:sp>
        <p:nvSpPr>
          <p:cNvPr id="519" name="Text 51"/>
          <p:cNvSpPr txBox="1"/>
          <p:nvPr/>
        </p:nvSpPr>
        <p:spPr>
          <a:xfrm>
            <a:off x="535781" y="6396347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"""</a:t>
            </a:r>
          </a:p>
        </p:txBody>
      </p:sp>
      <p:sp>
        <p:nvSpPr>
          <p:cNvPr id="520" name="Text 52"/>
          <p:cNvSpPr txBox="1"/>
          <p:nvPr/>
        </p:nvSpPr>
        <p:spPr>
          <a:xfrm>
            <a:off x="715853" y="639634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21" name="Text 53"/>
          <p:cNvSpPr txBox="1"/>
          <p:nvPr/>
        </p:nvSpPr>
        <p:spPr>
          <a:xfrm>
            <a:off x="535779" y="6676349"/>
            <a:ext cx="97297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the agent</a:t>
            </a:r>
          </a:p>
        </p:txBody>
      </p:sp>
      <p:sp>
        <p:nvSpPr>
          <p:cNvPr id="522" name="Text 54"/>
          <p:cNvSpPr txBox="1"/>
          <p:nvPr/>
        </p:nvSpPr>
        <p:spPr>
          <a:xfrm>
            <a:off x="535779" y="6816349"/>
            <a:ext cx="33724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 = create_react_agent(llm, tools, prompt_template)</a:t>
            </a:r>
          </a:p>
        </p:txBody>
      </p:sp>
      <p:sp>
        <p:nvSpPr>
          <p:cNvPr id="523" name="Text 55"/>
          <p:cNvSpPr txBox="1"/>
          <p:nvPr/>
        </p:nvSpPr>
        <p:spPr>
          <a:xfrm>
            <a:off x="535780" y="7096351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the agent executor</a:t>
            </a:r>
          </a:p>
        </p:txBody>
      </p:sp>
      <p:sp>
        <p:nvSpPr>
          <p:cNvPr id="524" name="Text 56"/>
          <p:cNvSpPr txBox="1"/>
          <p:nvPr/>
        </p:nvSpPr>
        <p:spPr>
          <a:xfrm>
            <a:off x="535779" y="7236352"/>
            <a:ext cx="39725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agent_executor = AgentExecutor(agent=agent, tools=tools, verbose=</a:t>
            </a:r>
          </a:p>
        </p:txBody>
      </p:sp>
      <p:sp>
        <p:nvSpPr>
          <p:cNvPr id="525" name="Text 57"/>
          <p:cNvSpPr txBox="1"/>
          <p:nvPr/>
        </p:nvSpPr>
        <p:spPr>
          <a:xfrm>
            <a:off x="4436910" y="7236352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526" name="Text 58"/>
          <p:cNvSpPr txBox="1"/>
          <p:nvPr/>
        </p:nvSpPr>
        <p:spPr>
          <a:xfrm>
            <a:off x="4676980" y="7236352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27" name="Text 59"/>
          <p:cNvSpPr txBox="1"/>
          <p:nvPr/>
        </p:nvSpPr>
        <p:spPr>
          <a:xfrm>
            <a:off x="535779" y="7516352"/>
            <a:ext cx="8129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Run the agent</a:t>
            </a:r>
          </a:p>
        </p:txBody>
      </p:sp>
      <p:sp>
        <p:nvSpPr>
          <p:cNvPr id="528" name="Text 60"/>
          <p:cNvSpPr txBox="1"/>
          <p:nvPr/>
        </p:nvSpPr>
        <p:spPr>
          <a:xfrm>
            <a:off x="535781" y="7656354"/>
            <a:ext cx="2794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print</a:t>
            </a:r>
          </a:p>
        </p:txBody>
      </p:sp>
      <p:sp>
        <p:nvSpPr>
          <p:cNvPr id="529" name="Text 61"/>
          <p:cNvSpPr txBox="1"/>
          <p:nvPr/>
        </p:nvSpPr>
        <p:spPr>
          <a:xfrm>
            <a:off x="835875" y="7656354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(agent_executor.</a:t>
            </a:r>
          </a:p>
        </p:txBody>
      </p:sp>
      <p:sp>
        <p:nvSpPr>
          <p:cNvPr id="530" name="Text 62"/>
          <p:cNvSpPr txBox="1"/>
          <p:nvPr/>
        </p:nvSpPr>
        <p:spPr>
          <a:xfrm>
            <a:off x="1796151" y="765635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invoke</a:t>
            </a:r>
          </a:p>
        </p:txBody>
      </p:sp>
      <p:sp>
        <p:nvSpPr>
          <p:cNvPr id="531" name="Text 63"/>
          <p:cNvSpPr txBox="1"/>
          <p:nvPr/>
        </p:nvSpPr>
        <p:spPr>
          <a:xfrm>
            <a:off x="2156267" y="765635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({</a:t>
            </a:r>
          </a:p>
        </p:txBody>
      </p:sp>
      <p:sp>
        <p:nvSpPr>
          <p:cNvPr id="532" name="Text 64"/>
          <p:cNvSpPr txBox="1"/>
          <p:nvPr/>
        </p:nvSpPr>
        <p:spPr>
          <a:xfrm>
            <a:off x="2276317" y="7656354"/>
            <a:ext cx="3861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"input"</a:t>
            </a:r>
          </a:p>
        </p:txBody>
      </p:sp>
      <p:sp>
        <p:nvSpPr>
          <p:cNvPr id="533" name="Text 65"/>
          <p:cNvSpPr txBox="1"/>
          <p:nvPr/>
        </p:nvSpPr>
        <p:spPr>
          <a:xfrm>
            <a:off x="2696459" y="765635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34" name="Text 66"/>
          <p:cNvSpPr txBox="1"/>
          <p:nvPr/>
        </p:nvSpPr>
        <p:spPr>
          <a:xfrm>
            <a:off x="2816505" y="7656354"/>
            <a:ext cx="19919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"What is the capital of France?"</a:t>
            </a:r>
          </a:p>
        </p:txBody>
      </p:sp>
      <p:sp>
        <p:nvSpPr>
          <p:cNvPr id="535" name="Text 67"/>
          <p:cNvSpPr txBox="1"/>
          <p:nvPr/>
        </p:nvSpPr>
        <p:spPr>
          <a:xfrm>
            <a:off x="4737060" y="7656354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}))</a:t>
            </a:r>
          </a:p>
        </p:txBody>
      </p:sp>
      <p:pic>
        <p:nvPicPr>
          <p:cNvPr id="536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625" y="4954191"/>
            <a:ext cx="85725" cy="114302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ext 68"/>
          <p:cNvSpPr txBox="1"/>
          <p:nvPr/>
        </p:nvSpPr>
        <p:spPr>
          <a:xfrm>
            <a:off x="571500" y="4946663"/>
            <a:ext cx="7687289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example creates a simple agent that can use Wikipedia to answer questions. You can extend it by adding more tools and customizing the prompt.</a:t>
            </a:r>
          </a:p>
        </p:txBody>
      </p:sp>
      <p:sp>
        <p:nvSpPr>
          <p:cNvPr id="538" name="Text 69"/>
          <p:cNvSpPr txBox="1"/>
          <p:nvPr/>
        </p:nvSpPr>
        <p:spPr>
          <a:xfrm>
            <a:off x="0" y="5232412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539" name="TheAlphaLogo.svg" descr="TheAlpha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54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1153716"/>
            <a:ext cx="1714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ext 1"/>
          <p:cNvSpPr txBox="1"/>
          <p:nvPr/>
        </p:nvSpPr>
        <p:spPr>
          <a:xfrm>
            <a:off x="564354" y="1181687"/>
            <a:ext cx="3793334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enable complex problem-solving through collaboration of specialized AI agents.</a:t>
            </a:r>
          </a:p>
        </p:txBody>
      </p:sp>
      <p:pic>
        <p:nvPicPr>
          <p:cNvPr id="545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1682351"/>
            <a:ext cx="1714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ext 2"/>
          <p:cNvSpPr txBox="1"/>
          <p:nvPr/>
        </p:nvSpPr>
        <p:spPr>
          <a:xfrm>
            <a:off x="564354" y="1710325"/>
            <a:ext cx="3793334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Different frameworks (LangChain, LangGraph, AutoGen, CrewAI) offer unique approaches to building agent systems.</a:t>
            </a:r>
          </a:p>
        </p:txBody>
      </p:sp>
      <p:pic>
        <p:nvPicPr>
          <p:cNvPr id="547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2210991"/>
            <a:ext cx="1714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ext 3"/>
          <p:cNvSpPr txBox="1"/>
          <p:nvPr/>
        </p:nvSpPr>
        <p:spPr>
          <a:xfrm>
            <a:off x="564354" y="2238962"/>
            <a:ext cx="3793334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Applications span across business, cybersecurity, finance, software development, and scientific research.</a:t>
            </a:r>
          </a:p>
        </p:txBody>
      </p:sp>
      <p:pic>
        <p:nvPicPr>
          <p:cNvPr id="549" name="Image 5" descr="Imag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2739626"/>
            <a:ext cx="1714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 4"/>
          <p:cNvSpPr txBox="1"/>
          <p:nvPr/>
        </p:nvSpPr>
        <p:spPr>
          <a:xfrm>
            <a:off x="564354" y="2767600"/>
            <a:ext cx="3793334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even simple agents requires understanding of LLMs, tools, and orchestration patterns.</a:t>
            </a:r>
          </a:p>
        </p:txBody>
      </p:sp>
      <p:sp>
        <p:nvSpPr>
          <p:cNvPr id="551" name="Shape 5"/>
          <p:cNvSpPr/>
          <p:nvPr/>
        </p:nvSpPr>
        <p:spPr>
          <a:xfrm>
            <a:off x="4500562" y="885824"/>
            <a:ext cx="4357690" cy="262175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2" name="Text 6"/>
          <p:cNvSpPr txBox="1"/>
          <p:nvPr/>
        </p:nvSpPr>
        <p:spPr>
          <a:xfrm>
            <a:off x="4679155" y="1093800"/>
            <a:ext cx="4071940" cy="19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13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553" name="Shape 7"/>
          <p:cNvSpPr/>
          <p:nvPr/>
        </p:nvSpPr>
        <p:spPr>
          <a:xfrm>
            <a:off x="4679155" y="1528762"/>
            <a:ext cx="203489" cy="214317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4" name="Text 8"/>
          <p:cNvSpPr txBox="1"/>
          <p:nvPr/>
        </p:nvSpPr>
        <p:spPr>
          <a:xfrm>
            <a:off x="4679155" y="1567727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5" name="Text 9"/>
          <p:cNvSpPr txBox="1"/>
          <p:nvPr/>
        </p:nvSpPr>
        <p:spPr>
          <a:xfrm>
            <a:off x="4989798" y="1497819"/>
            <a:ext cx="3761298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Experiment with different agent architectures (hierarchical, peer-to-peer, etc.)</a:t>
            </a:r>
          </a:p>
        </p:txBody>
      </p:sp>
      <p:sp>
        <p:nvSpPr>
          <p:cNvPr id="556" name="Shape 10"/>
          <p:cNvSpPr/>
          <p:nvPr/>
        </p:nvSpPr>
        <p:spPr>
          <a:xfrm>
            <a:off x="4679155" y="1914524"/>
            <a:ext cx="214317" cy="214316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7" name="Text 11"/>
          <p:cNvSpPr txBox="1"/>
          <p:nvPr/>
        </p:nvSpPr>
        <p:spPr>
          <a:xfrm>
            <a:off x="4679155" y="1953489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8" name="Text 12"/>
          <p:cNvSpPr txBox="1"/>
          <p:nvPr/>
        </p:nvSpPr>
        <p:spPr>
          <a:xfrm>
            <a:off x="5000623" y="1953431"/>
            <a:ext cx="2708377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Integrate custom tools to enhance agent capabilities</a:t>
            </a:r>
          </a:p>
        </p:txBody>
      </p:sp>
      <p:sp>
        <p:nvSpPr>
          <p:cNvPr id="559" name="Shape 13"/>
          <p:cNvSpPr/>
          <p:nvPr/>
        </p:nvSpPr>
        <p:spPr>
          <a:xfrm>
            <a:off x="4679155" y="2300288"/>
            <a:ext cx="190429" cy="214317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0" name="Text 14"/>
          <p:cNvSpPr txBox="1"/>
          <p:nvPr/>
        </p:nvSpPr>
        <p:spPr>
          <a:xfrm>
            <a:off x="4679155" y="2339252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1" name="Text 15"/>
          <p:cNvSpPr txBox="1"/>
          <p:nvPr/>
        </p:nvSpPr>
        <p:spPr>
          <a:xfrm>
            <a:off x="4976738" y="2269343"/>
            <a:ext cx="3774357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 memory and context management for more coherent agent interactions</a:t>
            </a:r>
          </a:p>
        </p:txBody>
      </p:sp>
      <p:sp>
        <p:nvSpPr>
          <p:cNvPr id="562" name="Shape 16"/>
          <p:cNvSpPr/>
          <p:nvPr/>
        </p:nvSpPr>
        <p:spPr>
          <a:xfrm>
            <a:off x="4679155" y="2686049"/>
            <a:ext cx="214317" cy="214316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3" name="Text 17"/>
          <p:cNvSpPr txBox="1"/>
          <p:nvPr/>
        </p:nvSpPr>
        <p:spPr>
          <a:xfrm>
            <a:off x="4679155" y="2725014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64" name="Text 18"/>
          <p:cNvSpPr txBox="1"/>
          <p:nvPr/>
        </p:nvSpPr>
        <p:spPr>
          <a:xfrm>
            <a:off x="5000623" y="2724956"/>
            <a:ext cx="3127124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Explore multi-agent systems for specific domain applications</a:t>
            </a:r>
          </a:p>
        </p:txBody>
      </p:sp>
      <p:sp>
        <p:nvSpPr>
          <p:cNvPr id="565" name="Shape 19"/>
          <p:cNvSpPr/>
          <p:nvPr/>
        </p:nvSpPr>
        <p:spPr>
          <a:xfrm>
            <a:off x="4679155" y="3007517"/>
            <a:ext cx="214317" cy="214317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6" name="Text 20"/>
          <p:cNvSpPr txBox="1"/>
          <p:nvPr/>
        </p:nvSpPr>
        <p:spPr>
          <a:xfrm>
            <a:off x="4679155" y="3046483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67" name="Text 21"/>
          <p:cNvSpPr txBox="1"/>
          <p:nvPr/>
        </p:nvSpPr>
        <p:spPr>
          <a:xfrm>
            <a:off x="5000623" y="3046425"/>
            <a:ext cx="35721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Stay updated with the rapidly evolving frameworks and best practices</a:t>
            </a:r>
          </a:p>
        </p:txBody>
      </p:sp>
      <p:sp>
        <p:nvSpPr>
          <p:cNvPr id="568" name="Text 22"/>
          <p:cNvSpPr txBox="1"/>
          <p:nvPr/>
        </p:nvSpPr>
        <p:spPr>
          <a:xfrm>
            <a:off x="0" y="484665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569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ext 0"/>
          <p:cNvSpPr txBox="1"/>
          <p:nvPr/>
        </p:nvSpPr>
        <p:spPr>
          <a:xfrm>
            <a:off x="250030" y="350155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References &amp; Resources</a:t>
            </a:r>
          </a:p>
        </p:txBody>
      </p:sp>
      <p:pic>
        <p:nvPicPr>
          <p:cNvPr id="57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850104"/>
            <a:ext cx="125018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Text 1"/>
          <p:cNvSpPr txBox="1"/>
          <p:nvPr/>
        </p:nvSpPr>
        <p:spPr>
          <a:xfrm>
            <a:off x="482202" y="841020"/>
            <a:ext cx="2175163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Concepts</a:t>
            </a:r>
          </a:p>
        </p:txBody>
      </p:sp>
      <p:sp>
        <p:nvSpPr>
          <p:cNvPr id="575" name="Text 2"/>
          <p:cNvSpPr txBox="1"/>
          <p:nvPr/>
        </p:nvSpPr>
        <p:spPr>
          <a:xfrm>
            <a:off x="500062" y="111700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76" name="Text 3"/>
          <p:cNvSpPr txBox="1"/>
          <p:nvPr/>
        </p:nvSpPr>
        <p:spPr>
          <a:xfrm>
            <a:off x="594743" y="1117004"/>
            <a:ext cx="2253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IBM:</a:t>
            </a:r>
          </a:p>
        </p:txBody>
      </p:sp>
      <p:sp>
        <p:nvSpPr>
          <p:cNvPr id="577" name="Text 4"/>
          <p:cNvSpPr txBox="1"/>
          <p:nvPr/>
        </p:nvSpPr>
        <p:spPr>
          <a:xfrm>
            <a:off x="815029" y="1117004"/>
            <a:ext cx="14888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a Multiagent System?</a:t>
            </a:r>
          </a:p>
        </p:txBody>
      </p:sp>
      <p:sp>
        <p:nvSpPr>
          <p:cNvPr id="578" name="Text 5"/>
          <p:cNvSpPr txBox="1"/>
          <p:nvPr/>
        </p:nvSpPr>
        <p:spPr>
          <a:xfrm>
            <a:off x="500062" y="133488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79" name="Text 6"/>
          <p:cNvSpPr txBox="1"/>
          <p:nvPr/>
        </p:nvSpPr>
        <p:spPr>
          <a:xfrm>
            <a:off x="594743" y="1334888"/>
            <a:ext cx="9367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Alan Turing Institute:</a:t>
            </a:r>
          </a:p>
        </p:txBody>
      </p:sp>
      <p:sp>
        <p:nvSpPr>
          <p:cNvPr id="580" name="Text 7"/>
          <p:cNvSpPr txBox="1"/>
          <p:nvPr/>
        </p:nvSpPr>
        <p:spPr>
          <a:xfrm>
            <a:off x="1571624" y="1334887"/>
            <a:ext cx="14709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research</a:t>
            </a:r>
          </a:p>
        </p:txBody>
      </p:sp>
      <p:sp>
        <p:nvSpPr>
          <p:cNvPr id="581" name="Text 8"/>
          <p:cNvSpPr txBox="1"/>
          <p:nvPr/>
        </p:nvSpPr>
        <p:spPr>
          <a:xfrm>
            <a:off x="500062" y="155277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82" name="Text 9"/>
          <p:cNvSpPr txBox="1"/>
          <p:nvPr/>
        </p:nvSpPr>
        <p:spPr>
          <a:xfrm>
            <a:off x="594744" y="1633140"/>
            <a:ext cx="103825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Wooldridge, M. (2009).</a:t>
            </a:r>
          </a:p>
        </p:txBody>
      </p:sp>
      <p:sp>
        <p:nvSpPr>
          <p:cNvPr id="583" name="Text 10"/>
          <p:cNvSpPr txBox="1"/>
          <p:nvPr/>
        </p:nvSpPr>
        <p:spPr>
          <a:xfrm>
            <a:off x="1676242" y="1633140"/>
            <a:ext cx="18772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 Introduction to MultiAgent Systems</a:t>
            </a:r>
          </a:p>
        </p:txBody>
      </p:sp>
      <p:sp>
        <p:nvSpPr>
          <p:cNvPr id="584" name="Text 11"/>
          <p:cNvSpPr txBox="1"/>
          <p:nvPr/>
        </p:nvSpPr>
        <p:spPr>
          <a:xfrm>
            <a:off x="3482075" y="1633140"/>
            <a:ext cx="946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. John Wiley &amp; Sons.</a:t>
            </a:r>
          </a:p>
        </p:txBody>
      </p:sp>
      <p:sp>
        <p:nvSpPr>
          <p:cNvPr id="585" name="Text 12"/>
          <p:cNvSpPr txBox="1"/>
          <p:nvPr/>
        </p:nvSpPr>
        <p:spPr>
          <a:xfrm>
            <a:off x="500062" y="193139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86" name="Text 13"/>
          <p:cNvSpPr txBox="1"/>
          <p:nvPr/>
        </p:nvSpPr>
        <p:spPr>
          <a:xfrm>
            <a:off x="594743" y="1931391"/>
            <a:ext cx="3663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NVIDIA:</a:t>
            </a:r>
          </a:p>
        </p:txBody>
      </p:sp>
      <p:sp>
        <p:nvSpPr>
          <p:cNvPr id="587" name="Text 14"/>
          <p:cNvSpPr txBox="1"/>
          <p:nvPr/>
        </p:nvSpPr>
        <p:spPr>
          <a:xfrm>
            <a:off x="981791" y="1931391"/>
            <a:ext cx="150655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Glossary</a:t>
            </a:r>
          </a:p>
        </p:txBody>
      </p:sp>
      <p:pic>
        <p:nvPicPr>
          <p:cNvPr id="588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750" y="2311001"/>
            <a:ext cx="178595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Text 15"/>
          <p:cNvSpPr txBox="1"/>
          <p:nvPr/>
        </p:nvSpPr>
        <p:spPr>
          <a:xfrm>
            <a:off x="535781" y="2301916"/>
            <a:ext cx="1992716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Frameworks Documentation</a:t>
            </a:r>
          </a:p>
        </p:txBody>
      </p:sp>
      <p:sp>
        <p:nvSpPr>
          <p:cNvPr id="590" name="Text 16"/>
          <p:cNvSpPr txBox="1"/>
          <p:nvPr/>
        </p:nvSpPr>
        <p:spPr>
          <a:xfrm>
            <a:off x="500062" y="257790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1" name="Text 17"/>
          <p:cNvSpPr txBox="1"/>
          <p:nvPr/>
        </p:nvSpPr>
        <p:spPr>
          <a:xfrm>
            <a:off x="594744" y="2577900"/>
            <a:ext cx="53025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</a:t>
            </a:r>
          </a:p>
        </p:txBody>
      </p:sp>
      <p:sp>
        <p:nvSpPr>
          <p:cNvPr id="592" name="Text 18"/>
          <p:cNvSpPr txBox="1"/>
          <p:nvPr/>
        </p:nvSpPr>
        <p:spPr>
          <a:xfrm>
            <a:off x="1142887" y="2577900"/>
            <a:ext cx="1047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Official Documentation</a:t>
            </a:r>
          </a:p>
        </p:txBody>
      </p:sp>
      <p:sp>
        <p:nvSpPr>
          <p:cNvPr id="593" name="Text 19"/>
          <p:cNvSpPr txBox="1"/>
          <p:nvPr/>
        </p:nvSpPr>
        <p:spPr>
          <a:xfrm>
            <a:off x="500062" y="279578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4" name="Text 20"/>
          <p:cNvSpPr txBox="1"/>
          <p:nvPr/>
        </p:nvSpPr>
        <p:spPr>
          <a:xfrm>
            <a:off x="594743" y="2795785"/>
            <a:ext cx="54904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</a:t>
            </a:r>
          </a:p>
        </p:txBody>
      </p:sp>
      <p:sp>
        <p:nvSpPr>
          <p:cNvPr id="595" name="Text 21"/>
          <p:cNvSpPr txBox="1"/>
          <p:nvPr/>
        </p:nvSpPr>
        <p:spPr>
          <a:xfrm>
            <a:off x="1160720" y="2795785"/>
            <a:ext cx="10572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GitHub Documentation</a:t>
            </a:r>
          </a:p>
        </p:txBody>
      </p:sp>
      <p:sp>
        <p:nvSpPr>
          <p:cNvPr id="596" name="Text 22"/>
          <p:cNvSpPr txBox="1"/>
          <p:nvPr/>
        </p:nvSpPr>
        <p:spPr>
          <a:xfrm>
            <a:off x="500062" y="3013668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7" name="Text 23"/>
          <p:cNvSpPr txBox="1"/>
          <p:nvPr/>
        </p:nvSpPr>
        <p:spPr>
          <a:xfrm>
            <a:off x="594743" y="3013669"/>
            <a:ext cx="44175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</a:t>
            </a:r>
          </a:p>
        </p:txBody>
      </p:sp>
      <p:sp>
        <p:nvSpPr>
          <p:cNvPr id="598" name="Text 24"/>
          <p:cNvSpPr txBox="1"/>
          <p:nvPr/>
        </p:nvSpPr>
        <p:spPr>
          <a:xfrm>
            <a:off x="1047506" y="3013668"/>
            <a:ext cx="17034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Microsoft AutoGen Documentation</a:t>
            </a:r>
          </a:p>
        </p:txBody>
      </p:sp>
      <p:sp>
        <p:nvSpPr>
          <p:cNvPr id="599" name="Text 25"/>
          <p:cNvSpPr txBox="1"/>
          <p:nvPr/>
        </p:nvSpPr>
        <p:spPr>
          <a:xfrm>
            <a:off x="500062" y="3231555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0" name="Text 26"/>
          <p:cNvSpPr txBox="1"/>
          <p:nvPr/>
        </p:nvSpPr>
        <p:spPr>
          <a:xfrm>
            <a:off x="594743" y="3231555"/>
            <a:ext cx="37002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01" name="Text 27"/>
          <p:cNvSpPr txBox="1"/>
          <p:nvPr/>
        </p:nvSpPr>
        <p:spPr>
          <a:xfrm>
            <a:off x="975819" y="3231555"/>
            <a:ext cx="1047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Official Documentation</a:t>
            </a:r>
          </a:p>
        </p:txBody>
      </p:sp>
      <p:sp>
        <p:nvSpPr>
          <p:cNvPr id="602" name="Text 28"/>
          <p:cNvSpPr txBox="1"/>
          <p:nvPr/>
        </p:nvSpPr>
        <p:spPr>
          <a:xfrm>
            <a:off x="500062" y="344943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3" name="Text 29"/>
          <p:cNvSpPr txBox="1"/>
          <p:nvPr/>
        </p:nvSpPr>
        <p:spPr>
          <a:xfrm>
            <a:off x="594743" y="3449437"/>
            <a:ext cx="2104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n8n:</a:t>
            </a:r>
          </a:p>
        </p:txBody>
      </p:sp>
      <p:sp>
        <p:nvSpPr>
          <p:cNvPr id="604" name="Text 30"/>
          <p:cNvSpPr txBox="1"/>
          <p:nvPr/>
        </p:nvSpPr>
        <p:spPr>
          <a:xfrm>
            <a:off x="803309" y="3449437"/>
            <a:ext cx="134989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Automation Docs</a:t>
            </a:r>
          </a:p>
        </p:txBody>
      </p:sp>
      <p:pic>
        <p:nvPicPr>
          <p:cNvPr id="605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9155" y="850104"/>
            <a:ext cx="178596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Text 31"/>
          <p:cNvSpPr txBox="1"/>
          <p:nvPr/>
        </p:nvSpPr>
        <p:spPr>
          <a:xfrm>
            <a:off x="4929187" y="841020"/>
            <a:ext cx="1513863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Tutorials &amp; Examples</a:t>
            </a:r>
          </a:p>
        </p:txBody>
      </p:sp>
      <p:sp>
        <p:nvSpPr>
          <p:cNvPr id="607" name="Text 32"/>
          <p:cNvSpPr txBox="1"/>
          <p:nvPr/>
        </p:nvSpPr>
        <p:spPr>
          <a:xfrm>
            <a:off x="4893469" y="111700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8" name="Text 33"/>
          <p:cNvSpPr txBox="1"/>
          <p:nvPr/>
        </p:nvSpPr>
        <p:spPr>
          <a:xfrm>
            <a:off x="4988150" y="1117004"/>
            <a:ext cx="5302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</a:t>
            </a:r>
          </a:p>
        </p:txBody>
      </p:sp>
      <p:sp>
        <p:nvSpPr>
          <p:cNvPr id="609" name="Text 34"/>
          <p:cNvSpPr txBox="1"/>
          <p:nvPr/>
        </p:nvSpPr>
        <p:spPr>
          <a:xfrm>
            <a:off x="5536293" y="1117004"/>
            <a:ext cx="128674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an Agent Tutorial</a:t>
            </a:r>
          </a:p>
        </p:txBody>
      </p:sp>
      <p:sp>
        <p:nvSpPr>
          <p:cNvPr id="610" name="Text 35"/>
          <p:cNvSpPr txBox="1"/>
          <p:nvPr/>
        </p:nvSpPr>
        <p:spPr>
          <a:xfrm>
            <a:off x="4893469" y="133488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1" name="Text 36"/>
          <p:cNvSpPr txBox="1"/>
          <p:nvPr/>
        </p:nvSpPr>
        <p:spPr>
          <a:xfrm>
            <a:off x="4988150" y="1334888"/>
            <a:ext cx="4417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</a:t>
            </a:r>
          </a:p>
        </p:txBody>
      </p:sp>
      <p:sp>
        <p:nvSpPr>
          <p:cNvPr id="612" name="Text 37"/>
          <p:cNvSpPr txBox="1"/>
          <p:nvPr/>
        </p:nvSpPr>
        <p:spPr>
          <a:xfrm>
            <a:off x="5440914" y="1334888"/>
            <a:ext cx="9949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Example Applications</a:t>
            </a:r>
          </a:p>
        </p:txBody>
      </p:sp>
      <p:sp>
        <p:nvSpPr>
          <p:cNvPr id="613" name="Text 38"/>
          <p:cNvSpPr txBox="1"/>
          <p:nvPr/>
        </p:nvSpPr>
        <p:spPr>
          <a:xfrm>
            <a:off x="4893469" y="155277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4" name="Text 39"/>
          <p:cNvSpPr txBox="1"/>
          <p:nvPr/>
        </p:nvSpPr>
        <p:spPr>
          <a:xfrm>
            <a:off x="4988150" y="1552772"/>
            <a:ext cx="3700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15" name="Text 40"/>
          <p:cNvSpPr txBox="1"/>
          <p:nvPr/>
        </p:nvSpPr>
        <p:spPr>
          <a:xfrm>
            <a:off x="5369226" y="1552772"/>
            <a:ext cx="9665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 Your First Crew</a:t>
            </a:r>
          </a:p>
        </p:txBody>
      </p:sp>
      <p:sp>
        <p:nvSpPr>
          <p:cNvPr id="616" name="Text 41"/>
          <p:cNvSpPr txBox="1"/>
          <p:nvPr/>
        </p:nvSpPr>
        <p:spPr>
          <a:xfrm>
            <a:off x="4893469" y="1770658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7" name="Text 42"/>
          <p:cNvSpPr txBox="1"/>
          <p:nvPr/>
        </p:nvSpPr>
        <p:spPr>
          <a:xfrm>
            <a:off x="4988150" y="1770658"/>
            <a:ext cx="549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</a:t>
            </a:r>
          </a:p>
        </p:txBody>
      </p:sp>
      <p:sp>
        <p:nvSpPr>
          <p:cNvPr id="618" name="Text 43"/>
          <p:cNvSpPr txBox="1"/>
          <p:nvPr/>
        </p:nvSpPr>
        <p:spPr>
          <a:xfrm>
            <a:off x="5554126" y="1770658"/>
            <a:ext cx="14351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Tutorial</a:t>
            </a:r>
          </a:p>
        </p:txBody>
      </p:sp>
      <p:pic>
        <p:nvPicPr>
          <p:cNvPr id="619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79155" y="2150267"/>
            <a:ext cx="178596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Text 44"/>
          <p:cNvSpPr txBox="1"/>
          <p:nvPr/>
        </p:nvSpPr>
        <p:spPr>
          <a:xfrm>
            <a:off x="4929187" y="2141182"/>
            <a:ext cx="2167628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Advanced Learning Resources</a:t>
            </a:r>
          </a:p>
        </p:txBody>
      </p:sp>
      <p:sp>
        <p:nvSpPr>
          <p:cNvPr id="621" name="Text 45"/>
          <p:cNvSpPr txBox="1"/>
          <p:nvPr/>
        </p:nvSpPr>
        <p:spPr>
          <a:xfrm>
            <a:off x="4893469" y="241716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2" name="Text 46"/>
          <p:cNvSpPr txBox="1"/>
          <p:nvPr/>
        </p:nvSpPr>
        <p:spPr>
          <a:xfrm>
            <a:off x="4988150" y="2417166"/>
            <a:ext cx="7973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DeepLearning.AI:</a:t>
            </a:r>
          </a:p>
        </p:txBody>
      </p:sp>
      <p:sp>
        <p:nvSpPr>
          <p:cNvPr id="623" name="Text 47"/>
          <p:cNvSpPr txBox="1"/>
          <p:nvPr/>
        </p:nvSpPr>
        <p:spPr>
          <a:xfrm>
            <a:off x="5822184" y="2417166"/>
            <a:ext cx="174489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 AI Agent Systems with crewAI</a:t>
            </a:r>
          </a:p>
        </p:txBody>
      </p:sp>
      <p:sp>
        <p:nvSpPr>
          <p:cNvPr id="624" name="Text 48"/>
          <p:cNvSpPr txBox="1"/>
          <p:nvPr/>
        </p:nvSpPr>
        <p:spPr>
          <a:xfrm>
            <a:off x="4893469" y="263505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5" name="Text 49"/>
          <p:cNvSpPr txBox="1"/>
          <p:nvPr/>
        </p:nvSpPr>
        <p:spPr>
          <a:xfrm>
            <a:off x="4988150" y="2635050"/>
            <a:ext cx="10195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Manning Publications:</a:t>
            </a:r>
          </a:p>
        </p:txBody>
      </p:sp>
      <p:sp>
        <p:nvSpPr>
          <p:cNvPr id="626" name="Text 50"/>
          <p:cNvSpPr txBox="1"/>
          <p:nvPr/>
        </p:nvSpPr>
        <p:spPr>
          <a:xfrm>
            <a:off x="6036552" y="2635050"/>
            <a:ext cx="17211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with AutoGen</a:t>
            </a:r>
          </a:p>
        </p:txBody>
      </p:sp>
      <p:sp>
        <p:nvSpPr>
          <p:cNvPr id="627" name="Text 51"/>
          <p:cNvSpPr txBox="1"/>
          <p:nvPr/>
        </p:nvSpPr>
        <p:spPr>
          <a:xfrm>
            <a:off x="4893469" y="285293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8" name="Text 52"/>
          <p:cNvSpPr txBox="1"/>
          <p:nvPr/>
        </p:nvSpPr>
        <p:spPr>
          <a:xfrm>
            <a:off x="4988150" y="2852935"/>
            <a:ext cx="3627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GitHub:</a:t>
            </a:r>
          </a:p>
        </p:txBody>
      </p:sp>
      <p:sp>
        <p:nvSpPr>
          <p:cNvPr id="629" name="Text 53"/>
          <p:cNvSpPr txBox="1"/>
          <p:nvPr/>
        </p:nvSpPr>
        <p:spPr>
          <a:xfrm>
            <a:off x="5351450" y="2852934"/>
            <a:ext cx="22814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LLM-Enabled Multi Agent Applications</a:t>
            </a:r>
          </a:p>
        </p:txBody>
      </p:sp>
      <p:sp>
        <p:nvSpPr>
          <p:cNvPr id="630" name="Text 54"/>
          <p:cNvSpPr txBox="1"/>
          <p:nvPr/>
        </p:nvSpPr>
        <p:spPr>
          <a:xfrm>
            <a:off x="4893469" y="3070818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31" name="Text 55"/>
          <p:cNvSpPr txBox="1"/>
          <p:nvPr/>
        </p:nvSpPr>
        <p:spPr>
          <a:xfrm>
            <a:off x="4988150" y="3070819"/>
            <a:ext cx="98572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 Academy:</a:t>
            </a:r>
          </a:p>
        </p:txBody>
      </p:sp>
      <p:sp>
        <p:nvSpPr>
          <p:cNvPr id="632" name="Text 56"/>
          <p:cNvSpPr txBox="1"/>
          <p:nvPr/>
        </p:nvSpPr>
        <p:spPr>
          <a:xfrm>
            <a:off x="6006832" y="3070818"/>
            <a:ext cx="131651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Introduction to LangGraph</a:t>
            </a:r>
          </a:p>
        </p:txBody>
      </p:sp>
      <p:sp>
        <p:nvSpPr>
          <p:cNvPr id="633" name="Text 57"/>
          <p:cNvSpPr txBox="1"/>
          <p:nvPr/>
        </p:nvSpPr>
        <p:spPr>
          <a:xfrm>
            <a:off x="4893469" y="328870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34" name="Text 58"/>
          <p:cNvSpPr txBox="1"/>
          <p:nvPr/>
        </p:nvSpPr>
        <p:spPr>
          <a:xfrm>
            <a:off x="4988150" y="3288704"/>
            <a:ext cx="4794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Anthropic:</a:t>
            </a:r>
          </a:p>
        </p:txBody>
      </p:sp>
      <p:sp>
        <p:nvSpPr>
          <p:cNvPr id="635" name="Text 59"/>
          <p:cNvSpPr txBox="1"/>
          <p:nvPr/>
        </p:nvSpPr>
        <p:spPr>
          <a:xfrm>
            <a:off x="5470633" y="3288703"/>
            <a:ext cx="22392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How we built our multi-agent research system</a:t>
            </a:r>
          </a:p>
        </p:txBody>
      </p:sp>
      <p:sp>
        <p:nvSpPr>
          <p:cNvPr id="636" name="Text 60"/>
          <p:cNvSpPr txBox="1"/>
          <p:nvPr/>
        </p:nvSpPr>
        <p:spPr>
          <a:xfrm>
            <a:off x="0" y="484665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 0"/>
          <p:cNvSpPr txBox="1"/>
          <p:nvPr/>
        </p:nvSpPr>
        <p:spPr>
          <a:xfrm>
            <a:off x="409983" y="239932"/>
            <a:ext cx="8643941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are Multi-Agent Systems?</a:t>
            </a:r>
          </a:p>
        </p:txBody>
      </p:sp>
      <p:sp>
        <p:nvSpPr>
          <p:cNvPr id="30" name="Text 1"/>
          <p:cNvSpPr txBox="1"/>
          <p:nvPr/>
        </p:nvSpPr>
        <p:spPr>
          <a:xfrm>
            <a:off x="285749" y="1121625"/>
            <a:ext cx="127001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1" name="Text 2"/>
          <p:cNvSpPr txBox="1"/>
          <p:nvPr/>
        </p:nvSpPr>
        <p:spPr>
          <a:xfrm>
            <a:off x="400162" y="1121689"/>
            <a:ext cx="165040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 (MAS)</a:t>
            </a:r>
          </a:p>
        </p:txBody>
      </p:sp>
      <p:sp>
        <p:nvSpPr>
          <p:cNvPr id="32" name="Text 3"/>
          <p:cNvSpPr txBox="1"/>
          <p:nvPr/>
        </p:nvSpPr>
        <p:spPr>
          <a:xfrm>
            <a:off x="285750" y="1245450"/>
            <a:ext cx="4045176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consists of multiple artificial intelligence (AI) agents working collectively to perform tasks on behalf of a user or another system.</a:t>
            </a:r>
          </a:p>
        </p:txBody>
      </p:sp>
      <p:sp>
        <p:nvSpPr>
          <p:cNvPr id="33" name="Text 4"/>
          <p:cNvSpPr txBox="1"/>
          <p:nvPr/>
        </p:nvSpPr>
        <p:spPr>
          <a:xfrm>
            <a:off x="285750" y="1836000"/>
            <a:ext cx="4250531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characteristics:</a:t>
            </a:r>
          </a:p>
        </p:txBody>
      </p:sp>
      <p:sp>
        <p:nvSpPr>
          <p:cNvPr id="34" name="Text 5"/>
          <p:cNvSpPr txBox="1"/>
          <p:nvPr/>
        </p:nvSpPr>
        <p:spPr>
          <a:xfrm>
            <a:off x="457200" y="2207475"/>
            <a:ext cx="46202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Multiple</a:t>
            </a:r>
          </a:p>
        </p:txBody>
      </p:sp>
      <p:sp>
        <p:nvSpPr>
          <p:cNvPr id="35" name="Text 6"/>
          <p:cNvSpPr txBox="1"/>
          <p:nvPr/>
        </p:nvSpPr>
        <p:spPr>
          <a:xfrm>
            <a:off x="936027" y="2207539"/>
            <a:ext cx="1821878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interacting intelligent agents</a:t>
            </a:r>
          </a:p>
        </p:txBody>
      </p:sp>
      <p:sp>
        <p:nvSpPr>
          <p:cNvPr id="36" name="Text 7"/>
          <p:cNvSpPr txBox="1"/>
          <p:nvPr/>
        </p:nvSpPr>
        <p:spPr>
          <a:xfrm>
            <a:off x="457199" y="2464650"/>
            <a:ext cx="65252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 can</a:t>
            </a:r>
          </a:p>
        </p:txBody>
      </p:sp>
      <p:sp>
        <p:nvSpPr>
          <p:cNvPr id="37" name="Text 8"/>
          <p:cNvSpPr txBox="1"/>
          <p:nvPr/>
        </p:nvSpPr>
        <p:spPr>
          <a:xfrm>
            <a:off x="1136303" y="2464714"/>
            <a:ext cx="225089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sense, learn, and act autonomously</a:t>
            </a:r>
          </a:p>
        </p:txBody>
      </p:sp>
      <p:sp>
        <p:nvSpPr>
          <p:cNvPr id="38" name="Text 9"/>
          <p:cNvSpPr txBox="1"/>
          <p:nvPr/>
        </p:nvSpPr>
        <p:spPr>
          <a:xfrm>
            <a:off x="457200" y="2721825"/>
            <a:ext cx="1684195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 collectively to achieve</a:t>
            </a:r>
          </a:p>
        </p:txBody>
      </p:sp>
      <p:sp>
        <p:nvSpPr>
          <p:cNvPr id="39" name="Text 10"/>
          <p:cNvSpPr txBox="1"/>
          <p:nvPr/>
        </p:nvSpPr>
        <p:spPr>
          <a:xfrm>
            <a:off x="2069956" y="2721889"/>
            <a:ext cx="177899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common or individual goals</a:t>
            </a:r>
          </a:p>
        </p:txBody>
      </p:sp>
      <p:sp>
        <p:nvSpPr>
          <p:cNvPr id="40" name="Text 11"/>
          <p:cNvSpPr txBox="1"/>
          <p:nvPr/>
        </p:nvSpPr>
        <p:spPr>
          <a:xfrm>
            <a:off x="457198" y="2979000"/>
            <a:ext cx="574803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Can solve</a:t>
            </a:r>
          </a:p>
        </p:txBody>
      </p:sp>
      <p:sp>
        <p:nvSpPr>
          <p:cNvPr id="41" name="Text 12"/>
          <p:cNvSpPr txBox="1"/>
          <p:nvPr/>
        </p:nvSpPr>
        <p:spPr>
          <a:xfrm>
            <a:off x="1064725" y="2979064"/>
            <a:ext cx="1133857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problems</a:t>
            </a:r>
          </a:p>
        </p:txBody>
      </p:sp>
      <p:sp>
        <p:nvSpPr>
          <p:cNvPr id="42" name="Text 13"/>
          <p:cNvSpPr txBox="1"/>
          <p:nvPr/>
        </p:nvSpPr>
        <p:spPr>
          <a:xfrm>
            <a:off x="2200916" y="2979000"/>
            <a:ext cx="1708420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beyond individual capacities</a:t>
            </a:r>
          </a:p>
        </p:txBody>
      </p:sp>
      <p:sp>
        <p:nvSpPr>
          <p:cNvPr id="43" name="Text 14"/>
          <p:cNvSpPr txBox="1"/>
          <p:nvPr/>
        </p:nvSpPr>
        <p:spPr>
          <a:xfrm>
            <a:off x="457198" y="3236175"/>
            <a:ext cx="85953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involve a</a:t>
            </a:r>
          </a:p>
        </p:txBody>
      </p:sp>
      <p:sp>
        <p:nvSpPr>
          <p:cNvPr id="44" name="Text 15"/>
          <p:cNvSpPr txBox="1"/>
          <p:nvPr/>
        </p:nvSpPr>
        <p:spPr>
          <a:xfrm>
            <a:off x="1350671" y="3236239"/>
            <a:ext cx="1386448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hierarchical structure</a:t>
            </a:r>
          </a:p>
        </p:txBody>
      </p:sp>
      <p:sp>
        <p:nvSpPr>
          <p:cNvPr id="45" name="Text 16"/>
          <p:cNvSpPr txBox="1"/>
          <p:nvPr/>
        </p:nvSpPr>
        <p:spPr>
          <a:xfrm>
            <a:off x="457198" y="3336188"/>
            <a:ext cx="3745253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with a lead agent for task decomposition</a:t>
            </a:r>
          </a:p>
        </p:txBody>
      </p:sp>
      <p:pic>
        <p:nvPicPr>
          <p:cNvPr id="4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766" y="885825"/>
            <a:ext cx="3571877" cy="293504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 17"/>
          <p:cNvSpPr txBox="1"/>
          <p:nvPr/>
        </p:nvSpPr>
        <p:spPr>
          <a:xfrm>
            <a:off x="0" y="484665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8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Overview of Frameworks</a:t>
            </a:r>
          </a:p>
        </p:txBody>
      </p:sp>
      <p:sp>
        <p:nvSpPr>
          <p:cNvPr id="52" name="Shape 1"/>
          <p:cNvSpPr/>
          <p:nvPr/>
        </p:nvSpPr>
        <p:spPr>
          <a:xfrm>
            <a:off x="285750" y="814387"/>
            <a:ext cx="4214813" cy="8286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60833"/>
            <a:ext cx="196455" cy="157165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ext 2"/>
          <p:cNvSpPr txBox="1"/>
          <p:nvPr/>
        </p:nvSpPr>
        <p:spPr>
          <a:xfrm>
            <a:off x="660797" y="946376"/>
            <a:ext cx="794513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55" name="Text 3"/>
          <p:cNvSpPr txBox="1"/>
          <p:nvPr/>
        </p:nvSpPr>
        <p:spPr>
          <a:xfrm>
            <a:off x="392906" y="1249594"/>
            <a:ext cx="4071938" cy="25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 open-source framework that simplifies the creation of applications using large language models (LLMs) by connecting them with external data sources.</a:t>
            </a:r>
          </a:p>
        </p:txBody>
      </p:sp>
      <p:sp>
        <p:nvSpPr>
          <p:cNvPr id="56" name="Shape 4"/>
          <p:cNvSpPr/>
          <p:nvPr/>
        </p:nvSpPr>
        <p:spPr>
          <a:xfrm>
            <a:off x="4643437" y="814387"/>
            <a:ext cx="4214815" cy="8286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7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0594" y="960833"/>
            <a:ext cx="176810" cy="157165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ext 5"/>
          <p:cNvSpPr txBox="1"/>
          <p:nvPr/>
        </p:nvSpPr>
        <p:spPr>
          <a:xfrm>
            <a:off x="4998839" y="946376"/>
            <a:ext cx="819963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59" name="Text 6"/>
          <p:cNvSpPr txBox="1"/>
          <p:nvPr/>
        </p:nvSpPr>
        <p:spPr>
          <a:xfrm>
            <a:off x="4750594" y="1249594"/>
            <a:ext cx="4071940" cy="25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stateful orchestration framework that structures tasks as nodes and transitions as edges, providing a clear workflow architecture.</a:t>
            </a:r>
          </a:p>
        </p:txBody>
      </p:sp>
      <p:sp>
        <p:nvSpPr>
          <p:cNvPr id="60" name="Shape 7"/>
          <p:cNvSpPr/>
          <p:nvPr/>
        </p:nvSpPr>
        <p:spPr>
          <a:xfrm>
            <a:off x="285750" y="1785938"/>
            <a:ext cx="4214813" cy="82867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1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06" y="1932383"/>
            <a:ext cx="196455" cy="157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 8"/>
          <p:cNvSpPr txBox="1"/>
          <p:nvPr/>
        </p:nvSpPr>
        <p:spPr>
          <a:xfrm>
            <a:off x="660797" y="1917925"/>
            <a:ext cx="647751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</a:t>
            </a:r>
          </a:p>
        </p:txBody>
      </p:sp>
      <p:sp>
        <p:nvSpPr>
          <p:cNvPr id="63" name="Text 9"/>
          <p:cNvSpPr txBox="1"/>
          <p:nvPr/>
        </p:nvSpPr>
        <p:spPr>
          <a:xfrm>
            <a:off x="392906" y="2221144"/>
            <a:ext cx="4071938" cy="25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Microsoft's framework for building AI agents and facilitating cooperation among multiple agents through conversation-driven collaboration.</a:t>
            </a:r>
          </a:p>
        </p:txBody>
      </p:sp>
      <p:sp>
        <p:nvSpPr>
          <p:cNvPr id="64" name="Shape 10"/>
          <p:cNvSpPr/>
          <p:nvPr/>
        </p:nvSpPr>
        <p:spPr>
          <a:xfrm>
            <a:off x="4643437" y="1785938"/>
            <a:ext cx="4214815" cy="82867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5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0594" y="1932383"/>
            <a:ext cx="196455" cy="157165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11"/>
          <p:cNvSpPr txBox="1"/>
          <p:nvPr/>
        </p:nvSpPr>
        <p:spPr>
          <a:xfrm>
            <a:off x="5018482" y="1917925"/>
            <a:ext cx="997663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 &amp; n8n</a:t>
            </a:r>
          </a:p>
        </p:txBody>
      </p:sp>
      <p:sp>
        <p:nvSpPr>
          <p:cNvPr id="67" name="Text 12"/>
          <p:cNvSpPr txBox="1"/>
          <p:nvPr/>
        </p:nvSpPr>
        <p:spPr>
          <a:xfrm>
            <a:off x="4750594" y="2201961"/>
            <a:ext cx="3945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8" name="Text 13"/>
          <p:cNvSpPr txBox="1"/>
          <p:nvPr/>
        </p:nvSpPr>
        <p:spPr>
          <a:xfrm>
            <a:off x="5155469" y="2201960"/>
            <a:ext cx="363940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lean Python framework for creating collaborative, autonomous AI agents.</a:t>
            </a:r>
          </a:p>
        </p:txBody>
      </p:sp>
      <p:sp>
        <p:nvSpPr>
          <p:cNvPr id="69" name="Text 14"/>
          <p:cNvSpPr txBox="1"/>
          <p:nvPr/>
        </p:nvSpPr>
        <p:spPr>
          <a:xfrm>
            <a:off x="4750594" y="2362695"/>
            <a:ext cx="2179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n8n:</a:t>
            </a:r>
          </a:p>
        </p:txBody>
      </p:sp>
      <p:sp>
        <p:nvSpPr>
          <p:cNvPr id="70" name="Text 15"/>
          <p:cNvSpPr txBox="1"/>
          <p:nvPr/>
        </p:nvSpPr>
        <p:spPr>
          <a:xfrm>
            <a:off x="4976793" y="2362694"/>
            <a:ext cx="36811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workflow automation tool that connects applications and automates tasks.</a:t>
            </a:r>
          </a:p>
        </p:txBody>
      </p:sp>
      <p:pic>
        <p:nvPicPr>
          <p:cNvPr id="7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07467" y="2757488"/>
            <a:ext cx="3929066" cy="392401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ext 16"/>
          <p:cNvSpPr txBox="1"/>
          <p:nvPr/>
        </p:nvSpPr>
        <p:spPr>
          <a:xfrm>
            <a:off x="0" y="667039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73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745885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ext 0"/>
          <p:cNvSpPr txBox="1"/>
          <p:nvPr/>
        </p:nvSpPr>
        <p:spPr>
          <a:xfrm>
            <a:off x="1262206" y="246175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 Framework Architecture &amp; Components</a:t>
            </a:r>
          </a:p>
        </p:txBody>
      </p:sp>
      <p:sp>
        <p:nvSpPr>
          <p:cNvPr id="77" name="Shape 1"/>
          <p:cNvSpPr/>
          <p:nvPr/>
        </p:nvSpPr>
        <p:spPr>
          <a:xfrm>
            <a:off x="285750" y="778668"/>
            <a:ext cx="4214813" cy="26958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 2"/>
          <p:cNvSpPr txBox="1"/>
          <p:nvPr/>
        </p:nvSpPr>
        <p:spPr>
          <a:xfrm>
            <a:off x="573285" y="886476"/>
            <a:ext cx="1436511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Architecture Overview</a:t>
            </a:r>
          </a:p>
        </p:txBody>
      </p:sp>
      <p:pic>
        <p:nvPicPr>
          <p:cNvPr id="80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227439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3"/>
          <p:cNvSpPr/>
          <p:nvPr/>
        </p:nvSpPr>
        <p:spPr>
          <a:xfrm>
            <a:off x="285750" y="3581698"/>
            <a:ext cx="4214813" cy="119300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699569"/>
            <a:ext cx="128588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ext 4"/>
          <p:cNvSpPr txBox="1"/>
          <p:nvPr/>
        </p:nvSpPr>
        <p:spPr>
          <a:xfrm>
            <a:off x="557212" y="3689505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84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93174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ext 5"/>
          <p:cNvSpPr txBox="1"/>
          <p:nvPr/>
        </p:nvSpPr>
        <p:spPr>
          <a:xfrm>
            <a:off x="514348" y="3928069"/>
            <a:ext cx="32367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86" name="Text 6"/>
          <p:cNvSpPr txBox="1"/>
          <p:nvPr/>
        </p:nvSpPr>
        <p:spPr>
          <a:xfrm>
            <a:off x="858896" y="3928069"/>
            <a:ext cx="8378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LLMs, Chat models</a:t>
            </a:r>
          </a:p>
        </p:txBody>
      </p:sp>
      <p:pic>
        <p:nvPicPr>
          <p:cNvPr id="87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21731" y="393174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 7"/>
          <p:cNvSpPr txBox="1"/>
          <p:nvPr/>
        </p:nvSpPr>
        <p:spPr>
          <a:xfrm>
            <a:off x="2564606" y="3928069"/>
            <a:ext cx="3731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Prompts</a:t>
            </a:r>
          </a:p>
        </p:txBody>
      </p:sp>
      <p:sp>
        <p:nvSpPr>
          <p:cNvPr id="89" name="Text 8"/>
          <p:cNvSpPr txBox="1"/>
          <p:nvPr/>
        </p:nvSpPr>
        <p:spPr>
          <a:xfrm>
            <a:off x="2970291" y="3928069"/>
            <a:ext cx="8129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Templates, parsers</a:t>
            </a:r>
          </a:p>
        </p:txBody>
      </p:sp>
      <p:pic>
        <p:nvPicPr>
          <p:cNvPr id="90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475" y="4138910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ext 9"/>
          <p:cNvSpPr txBox="1"/>
          <p:nvPr/>
        </p:nvSpPr>
        <p:spPr>
          <a:xfrm>
            <a:off x="539352" y="4135239"/>
            <a:ext cx="3057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Chains</a:t>
            </a:r>
          </a:p>
        </p:txBody>
      </p:sp>
      <p:sp>
        <p:nvSpPr>
          <p:cNvPr id="92" name="Text 10"/>
          <p:cNvSpPr txBox="1"/>
          <p:nvPr/>
        </p:nvSpPr>
        <p:spPr>
          <a:xfrm>
            <a:off x="872793" y="4135239"/>
            <a:ext cx="7981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Sequential, Router</a:t>
            </a:r>
          </a:p>
        </p:txBody>
      </p:sp>
      <p:pic>
        <p:nvPicPr>
          <p:cNvPr id="93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21731" y="4138910"/>
            <a:ext cx="112516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 11"/>
          <p:cNvSpPr txBox="1"/>
          <p:nvPr/>
        </p:nvSpPr>
        <p:spPr>
          <a:xfrm>
            <a:off x="2577108" y="4135239"/>
            <a:ext cx="3599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Memory</a:t>
            </a:r>
          </a:p>
        </p:txBody>
      </p:sp>
      <p:sp>
        <p:nvSpPr>
          <p:cNvPr id="95" name="Text 12"/>
          <p:cNvSpPr txBox="1"/>
          <p:nvPr/>
        </p:nvSpPr>
        <p:spPr>
          <a:xfrm>
            <a:off x="2960609" y="4135239"/>
            <a:ext cx="72256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Buffer, Summary</a:t>
            </a:r>
          </a:p>
        </p:txBody>
      </p:sp>
      <p:pic>
        <p:nvPicPr>
          <p:cNvPr id="9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1475" y="4346078"/>
            <a:ext cx="87511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 13"/>
          <p:cNvSpPr txBox="1"/>
          <p:nvPr/>
        </p:nvSpPr>
        <p:spPr>
          <a:xfrm>
            <a:off x="501848" y="4342408"/>
            <a:ext cx="3434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Indexes</a:t>
            </a:r>
          </a:p>
        </p:txBody>
      </p:sp>
      <p:sp>
        <p:nvSpPr>
          <p:cNvPr id="98" name="Text 14"/>
          <p:cNvSpPr txBox="1"/>
          <p:nvPr/>
        </p:nvSpPr>
        <p:spPr>
          <a:xfrm>
            <a:off x="874328" y="4342408"/>
            <a:ext cx="5840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Vector stores</a:t>
            </a:r>
          </a:p>
        </p:txBody>
      </p:sp>
      <p:pic>
        <p:nvPicPr>
          <p:cNvPr id="99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21731" y="4346078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 15"/>
          <p:cNvSpPr txBox="1"/>
          <p:nvPr/>
        </p:nvSpPr>
        <p:spPr>
          <a:xfrm>
            <a:off x="2564606" y="4342408"/>
            <a:ext cx="2364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101" name="Text 16"/>
          <p:cNvSpPr txBox="1"/>
          <p:nvPr/>
        </p:nvSpPr>
        <p:spPr>
          <a:xfrm>
            <a:off x="2823872" y="4342408"/>
            <a:ext cx="7404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External systems</a:t>
            </a:r>
          </a:p>
        </p:txBody>
      </p:sp>
      <p:pic>
        <p:nvPicPr>
          <p:cNvPr id="102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553248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17"/>
          <p:cNvSpPr txBox="1"/>
          <p:nvPr/>
        </p:nvSpPr>
        <p:spPr>
          <a:xfrm>
            <a:off x="539352" y="4549576"/>
            <a:ext cx="3106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104" name="Text 18"/>
          <p:cNvSpPr txBox="1"/>
          <p:nvPr/>
        </p:nvSpPr>
        <p:spPr>
          <a:xfrm>
            <a:off x="878317" y="4549576"/>
            <a:ext cx="6976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ReAct, Planning</a:t>
            </a:r>
          </a:p>
        </p:txBody>
      </p:sp>
      <p:sp>
        <p:nvSpPr>
          <p:cNvPr id="105" name="Shape 19"/>
          <p:cNvSpPr/>
          <p:nvPr/>
        </p:nvSpPr>
        <p:spPr>
          <a:xfrm>
            <a:off x="4643437" y="778668"/>
            <a:ext cx="4214815" cy="40155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29162" y="896541"/>
            <a:ext cx="14466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20"/>
          <p:cNvSpPr txBox="1"/>
          <p:nvPr/>
        </p:nvSpPr>
        <p:spPr>
          <a:xfrm>
            <a:off x="4930973" y="886476"/>
            <a:ext cx="1664551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Component Relationships</a:t>
            </a:r>
          </a:p>
        </p:txBody>
      </p:sp>
      <p:pic>
        <p:nvPicPr>
          <p:cNvPr id="108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29162" y="1114425"/>
            <a:ext cx="4043365" cy="359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21"/>
          <p:cNvSpPr/>
          <p:nvPr/>
        </p:nvSpPr>
        <p:spPr>
          <a:xfrm>
            <a:off x="4643437" y="4901393"/>
            <a:ext cx="4214815" cy="1385890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729162" y="5019266"/>
            <a:ext cx="9644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22"/>
          <p:cNvSpPr txBox="1"/>
          <p:nvPr/>
        </p:nvSpPr>
        <p:spPr>
          <a:xfrm>
            <a:off x="4882753" y="5009201"/>
            <a:ext cx="1653110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 &amp; Applications</a:t>
            </a:r>
          </a:p>
        </p:txBody>
      </p:sp>
      <p:pic>
        <p:nvPicPr>
          <p:cNvPr id="112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729162" y="5251436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xt 23"/>
          <p:cNvSpPr txBox="1"/>
          <p:nvPr/>
        </p:nvSpPr>
        <p:spPr>
          <a:xfrm>
            <a:off x="4872037" y="5247766"/>
            <a:ext cx="86863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Question Answering</a:t>
            </a:r>
          </a:p>
        </p:txBody>
      </p:sp>
      <p:sp>
        <p:nvSpPr>
          <p:cNvPr id="114" name="Text 24"/>
          <p:cNvSpPr txBox="1"/>
          <p:nvPr/>
        </p:nvSpPr>
        <p:spPr>
          <a:xfrm>
            <a:off x="5840769" y="5247766"/>
            <a:ext cx="17669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Document QA, Knowledge Base QA</a:t>
            </a:r>
          </a:p>
        </p:txBody>
      </p:sp>
      <p:pic>
        <p:nvPicPr>
          <p:cNvPr id="115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5444318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 25"/>
          <p:cNvSpPr txBox="1"/>
          <p:nvPr/>
        </p:nvSpPr>
        <p:spPr>
          <a:xfrm>
            <a:off x="4897039" y="5440648"/>
            <a:ext cx="95273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Chatbots &amp; Assistants</a:t>
            </a:r>
          </a:p>
        </p:txBody>
      </p:sp>
      <p:sp>
        <p:nvSpPr>
          <p:cNvPr id="117" name="Text 26"/>
          <p:cNvSpPr txBox="1"/>
          <p:nvPr/>
        </p:nvSpPr>
        <p:spPr>
          <a:xfrm>
            <a:off x="5960314" y="5440648"/>
            <a:ext cx="19002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Customer Support, Personal Assistants</a:t>
            </a:r>
          </a:p>
        </p:txBody>
      </p:sp>
      <p:pic>
        <p:nvPicPr>
          <p:cNvPr id="118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5637200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ext 27"/>
          <p:cNvSpPr txBox="1"/>
          <p:nvPr/>
        </p:nvSpPr>
        <p:spPr>
          <a:xfrm>
            <a:off x="4872037" y="5633528"/>
            <a:ext cx="5887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</a:t>
            </a:r>
          </a:p>
        </p:txBody>
      </p:sp>
      <p:sp>
        <p:nvSpPr>
          <p:cNvPr id="120" name="Text 28"/>
          <p:cNvSpPr txBox="1"/>
          <p:nvPr/>
        </p:nvSpPr>
        <p:spPr>
          <a:xfrm>
            <a:off x="5524267" y="5633527"/>
            <a:ext cx="1705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Summarization, Report Generation</a:t>
            </a:r>
          </a:p>
        </p:txBody>
      </p:sp>
      <p:pic>
        <p:nvPicPr>
          <p:cNvPr id="121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5830080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 29"/>
          <p:cNvSpPr txBox="1"/>
          <p:nvPr/>
        </p:nvSpPr>
        <p:spPr>
          <a:xfrm>
            <a:off x="4872037" y="5826409"/>
            <a:ext cx="8457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Generation</a:t>
            </a:r>
          </a:p>
        </p:txBody>
      </p:sp>
      <p:sp>
        <p:nvSpPr>
          <p:cNvPr id="123" name="Text 30"/>
          <p:cNvSpPr txBox="1"/>
          <p:nvPr/>
        </p:nvSpPr>
        <p:spPr>
          <a:xfrm>
            <a:off x="5805525" y="5826409"/>
            <a:ext cx="16592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Marketing, Creative Writing, Code</a:t>
            </a:r>
          </a:p>
        </p:txBody>
      </p:sp>
      <p:pic>
        <p:nvPicPr>
          <p:cNvPr id="124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6022961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 31"/>
          <p:cNvSpPr txBox="1"/>
          <p:nvPr/>
        </p:nvSpPr>
        <p:spPr>
          <a:xfrm>
            <a:off x="4897039" y="6019291"/>
            <a:ext cx="64984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 Systems</a:t>
            </a:r>
          </a:p>
        </p:txBody>
      </p:sp>
      <p:sp>
        <p:nvSpPr>
          <p:cNvPr id="126" name="Text 32"/>
          <p:cNvSpPr txBox="1"/>
          <p:nvPr/>
        </p:nvSpPr>
        <p:spPr>
          <a:xfrm>
            <a:off x="5619591" y="6019291"/>
            <a:ext cx="20226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Autonomous Agents, Multi-Agent Systems</a:t>
            </a:r>
          </a:p>
        </p:txBody>
      </p:sp>
      <p:sp>
        <p:nvSpPr>
          <p:cNvPr id="127" name="Shape 33"/>
          <p:cNvSpPr/>
          <p:nvPr/>
        </p:nvSpPr>
        <p:spPr>
          <a:xfrm>
            <a:off x="4643437" y="6394436"/>
            <a:ext cx="4214815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8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729162" y="6512307"/>
            <a:ext cx="160736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34"/>
          <p:cNvSpPr txBox="1"/>
          <p:nvPr/>
        </p:nvSpPr>
        <p:spPr>
          <a:xfrm>
            <a:off x="4947046" y="6502245"/>
            <a:ext cx="1414911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Recent Developments</a:t>
            </a:r>
          </a:p>
        </p:txBody>
      </p:sp>
      <p:pic>
        <p:nvPicPr>
          <p:cNvPr id="130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6744481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 35"/>
          <p:cNvSpPr txBox="1"/>
          <p:nvPr/>
        </p:nvSpPr>
        <p:spPr>
          <a:xfrm>
            <a:off x="4859535" y="6740810"/>
            <a:ext cx="2416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LCEL</a:t>
            </a:r>
          </a:p>
        </p:txBody>
      </p:sp>
      <p:sp>
        <p:nvSpPr>
          <p:cNvPr id="132" name="Text 36"/>
          <p:cNvSpPr txBox="1"/>
          <p:nvPr/>
        </p:nvSpPr>
        <p:spPr>
          <a:xfrm>
            <a:off x="5120673" y="6740810"/>
            <a:ext cx="9281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Expression Language</a:t>
            </a:r>
          </a:p>
        </p:txBody>
      </p:sp>
      <p:pic>
        <p:nvPicPr>
          <p:cNvPr id="133" name="Image 22" descr="Image 22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779417" y="674448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 37"/>
          <p:cNvSpPr txBox="1"/>
          <p:nvPr/>
        </p:nvSpPr>
        <p:spPr>
          <a:xfrm>
            <a:off x="6922292" y="6740810"/>
            <a:ext cx="4686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LangSmith</a:t>
            </a:r>
          </a:p>
        </p:txBody>
      </p:sp>
      <p:sp>
        <p:nvSpPr>
          <p:cNvPr id="135" name="Text 38"/>
          <p:cNvSpPr txBox="1"/>
          <p:nvPr/>
        </p:nvSpPr>
        <p:spPr>
          <a:xfrm>
            <a:off x="7439014" y="6740810"/>
            <a:ext cx="5067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Debugging</a:t>
            </a:r>
          </a:p>
        </p:txBody>
      </p:sp>
      <p:pic>
        <p:nvPicPr>
          <p:cNvPr id="136" name="Image 23" descr="Image 2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729162" y="6951650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39"/>
          <p:cNvSpPr txBox="1"/>
          <p:nvPr/>
        </p:nvSpPr>
        <p:spPr>
          <a:xfrm>
            <a:off x="4872037" y="6947978"/>
            <a:ext cx="46404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LangServe</a:t>
            </a:r>
          </a:p>
        </p:txBody>
      </p:sp>
      <p:sp>
        <p:nvSpPr>
          <p:cNvPr id="138" name="Text 40"/>
          <p:cNvSpPr txBox="1"/>
          <p:nvPr/>
        </p:nvSpPr>
        <p:spPr>
          <a:xfrm>
            <a:off x="5383429" y="6947978"/>
            <a:ext cx="5032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REST APIs</a:t>
            </a:r>
          </a:p>
        </p:txBody>
      </p:sp>
      <p:pic>
        <p:nvPicPr>
          <p:cNvPr id="139" name="Image 24" descr="Image 2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779417" y="6951650"/>
            <a:ext cx="112516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41"/>
          <p:cNvSpPr txBox="1"/>
          <p:nvPr/>
        </p:nvSpPr>
        <p:spPr>
          <a:xfrm>
            <a:off x="6934795" y="6947978"/>
            <a:ext cx="48360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141" name="Text 42"/>
          <p:cNvSpPr txBox="1"/>
          <p:nvPr/>
        </p:nvSpPr>
        <p:spPr>
          <a:xfrm>
            <a:off x="7468233" y="6947978"/>
            <a:ext cx="48493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Workflows</a:t>
            </a:r>
          </a:p>
        </p:txBody>
      </p:sp>
      <p:sp>
        <p:nvSpPr>
          <p:cNvPr id="142" name="Text 43"/>
          <p:cNvSpPr txBox="1"/>
          <p:nvPr/>
        </p:nvSpPr>
        <p:spPr>
          <a:xfrm>
            <a:off x="0" y="7162007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143" name="TheAlphaLogo.svg" descr="TheAlphaLogo.sv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6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 0"/>
          <p:cNvSpPr txBox="1"/>
          <p:nvPr/>
        </p:nvSpPr>
        <p:spPr>
          <a:xfrm>
            <a:off x="960933" y="230697"/>
            <a:ext cx="8643941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 Stateful Workflow Architecture</a:t>
            </a:r>
          </a:p>
        </p:txBody>
      </p:sp>
      <p:sp>
        <p:nvSpPr>
          <p:cNvPr id="147" name="Shape 1"/>
          <p:cNvSpPr/>
          <p:nvPr/>
        </p:nvSpPr>
        <p:spPr>
          <a:xfrm>
            <a:off x="285750" y="778668"/>
            <a:ext cx="4214813" cy="224475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 2"/>
          <p:cNvSpPr txBox="1"/>
          <p:nvPr/>
        </p:nvSpPr>
        <p:spPr>
          <a:xfrm>
            <a:off x="573285" y="886476"/>
            <a:ext cx="108534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Core Architecture</a:t>
            </a:r>
          </a:p>
        </p:txBody>
      </p:sp>
      <p:pic>
        <p:nvPicPr>
          <p:cNvPr id="150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1823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3"/>
          <p:cNvSpPr/>
          <p:nvPr/>
        </p:nvSpPr>
        <p:spPr>
          <a:xfrm>
            <a:off x="285750" y="3130581"/>
            <a:ext cx="4214813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248453"/>
            <a:ext cx="128588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 4"/>
          <p:cNvSpPr txBox="1"/>
          <p:nvPr/>
        </p:nvSpPr>
        <p:spPr>
          <a:xfrm>
            <a:off x="557212" y="3238388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154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480625"/>
            <a:ext cx="87511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5"/>
          <p:cNvSpPr txBox="1"/>
          <p:nvPr/>
        </p:nvSpPr>
        <p:spPr>
          <a:xfrm>
            <a:off x="501848" y="3476954"/>
            <a:ext cx="23503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56" name="Text 6"/>
          <p:cNvSpPr txBox="1"/>
          <p:nvPr/>
        </p:nvSpPr>
        <p:spPr>
          <a:xfrm>
            <a:off x="746410" y="3476954"/>
            <a:ext cx="3765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Context</a:t>
            </a:r>
          </a:p>
        </p:txBody>
      </p:sp>
      <p:pic>
        <p:nvPicPr>
          <p:cNvPr id="157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3480625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 7"/>
          <p:cNvSpPr txBox="1"/>
          <p:nvPr/>
        </p:nvSpPr>
        <p:spPr>
          <a:xfrm>
            <a:off x="1868677" y="3476954"/>
            <a:ext cx="2859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Nodes</a:t>
            </a:r>
          </a:p>
        </p:txBody>
      </p:sp>
      <p:sp>
        <p:nvSpPr>
          <p:cNvPr id="159" name="Text 8"/>
          <p:cNvSpPr txBox="1"/>
          <p:nvPr/>
        </p:nvSpPr>
        <p:spPr>
          <a:xfrm>
            <a:off x="2174350" y="3476954"/>
            <a:ext cx="5033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Processing</a:t>
            </a:r>
          </a:p>
        </p:txBody>
      </p:sp>
      <p:pic>
        <p:nvPicPr>
          <p:cNvPr id="160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3480625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9"/>
          <p:cNvSpPr txBox="1"/>
          <p:nvPr/>
        </p:nvSpPr>
        <p:spPr>
          <a:xfrm>
            <a:off x="3273009" y="3476954"/>
            <a:ext cx="2777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Edges</a:t>
            </a:r>
          </a:p>
        </p:txBody>
      </p:sp>
      <p:sp>
        <p:nvSpPr>
          <p:cNvPr id="162" name="Text 10"/>
          <p:cNvSpPr txBox="1"/>
          <p:nvPr/>
        </p:nvSpPr>
        <p:spPr>
          <a:xfrm>
            <a:off x="3573159" y="3476954"/>
            <a:ext cx="2513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Flow</a:t>
            </a:r>
          </a:p>
        </p:txBody>
      </p:sp>
      <p:pic>
        <p:nvPicPr>
          <p:cNvPr id="163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3687793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 11"/>
          <p:cNvSpPr txBox="1"/>
          <p:nvPr/>
        </p:nvSpPr>
        <p:spPr>
          <a:xfrm>
            <a:off x="514349" y="3684121"/>
            <a:ext cx="3451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Routing</a:t>
            </a:r>
          </a:p>
        </p:txBody>
      </p:sp>
      <p:sp>
        <p:nvSpPr>
          <p:cNvPr id="165" name="Text 12"/>
          <p:cNvSpPr txBox="1"/>
          <p:nvPr/>
        </p:nvSpPr>
        <p:spPr>
          <a:xfrm>
            <a:off x="892047" y="3684120"/>
            <a:ext cx="2893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Paths</a:t>
            </a:r>
          </a:p>
        </p:txBody>
      </p:sp>
      <p:pic>
        <p:nvPicPr>
          <p:cNvPr id="16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3687793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 13"/>
          <p:cNvSpPr txBox="1"/>
          <p:nvPr/>
        </p:nvSpPr>
        <p:spPr>
          <a:xfrm>
            <a:off x="1881177" y="3684121"/>
            <a:ext cx="2974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Cycles</a:t>
            </a:r>
          </a:p>
        </p:txBody>
      </p:sp>
      <p:sp>
        <p:nvSpPr>
          <p:cNvPr id="168" name="Text 14"/>
          <p:cNvSpPr txBox="1"/>
          <p:nvPr/>
        </p:nvSpPr>
        <p:spPr>
          <a:xfrm>
            <a:off x="2203679" y="3684121"/>
            <a:ext cx="3107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Loops</a:t>
            </a:r>
          </a:p>
        </p:txBody>
      </p:sp>
      <p:pic>
        <p:nvPicPr>
          <p:cNvPr id="169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3687793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15"/>
          <p:cNvSpPr txBox="1"/>
          <p:nvPr/>
        </p:nvSpPr>
        <p:spPr>
          <a:xfrm>
            <a:off x="3235505" y="3684121"/>
            <a:ext cx="5131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Persistence</a:t>
            </a:r>
          </a:p>
        </p:txBody>
      </p:sp>
      <p:sp>
        <p:nvSpPr>
          <p:cNvPr id="171" name="Shape 16"/>
          <p:cNvSpPr/>
          <p:nvPr/>
        </p:nvSpPr>
        <p:spPr>
          <a:xfrm>
            <a:off x="285750" y="4016406"/>
            <a:ext cx="4214813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2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134277"/>
            <a:ext cx="96442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 17"/>
          <p:cNvSpPr txBox="1"/>
          <p:nvPr/>
        </p:nvSpPr>
        <p:spPr>
          <a:xfrm>
            <a:off x="525066" y="4124213"/>
            <a:ext cx="65951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174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4366450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18"/>
          <p:cNvSpPr txBox="1"/>
          <p:nvPr/>
        </p:nvSpPr>
        <p:spPr>
          <a:xfrm>
            <a:off x="539352" y="4362779"/>
            <a:ext cx="9741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Conversational Agents</a:t>
            </a:r>
          </a:p>
        </p:txBody>
      </p:sp>
      <p:pic>
        <p:nvPicPr>
          <p:cNvPr id="176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21731" y="4366450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 19"/>
          <p:cNvSpPr txBox="1"/>
          <p:nvPr/>
        </p:nvSpPr>
        <p:spPr>
          <a:xfrm>
            <a:off x="2589608" y="4362779"/>
            <a:ext cx="8965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</a:t>
            </a:r>
          </a:p>
        </p:txBody>
      </p:sp>
      <p:pic>
        <p:nvPicPr>
          <p:cNvPr id="178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1475" y="4573618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 20"/>
          <p:cNvSpPr txBox="1"/>
          <p:nvPr/>
        </p:nvSpPr>
        <p:spPr>
          <a:xfrm>
            <a:off x="514348" y="4569946"/>
            <a:ext cx="72372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 Automation</a:t>
            </a:r>
          </a:p>
        </p:txBody>
      </p:sp>
      <p:pic>
        <p:nvPicPr>
          <p:cNvPr id="180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421731" y="4573618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 21"/>
          <p:cNvSpPr txBox="1"/>
          <p:nvPr/>
        </p:nvSpPr>
        <p:spPr>
          <a:xfrm>
            <a:off x="2589609" y="4569946"/>
            <a:ext cx="8504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Human-in-the-Loop</a:t>
            </a:r>
          </a:p>
        </p:txBody>
      </p:sp>
      <p:sp>
        <p:nvSpPr>
          <p:cNvPr id="182" name="Shape 22"/>
          <p:cNvSpPr/>
          <p:nvPr/>
        </p:nvSpPr>
        <p:spPr>
          <a:xfrm>
            <a:off x="4643437" y="778669"/>
            <a:ext cx="4214815" cy="269715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3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896541"/>
            <a:ext cx="14466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 23"/>
          <p:cNvSpPr txBox="1"/>
          <p:nvPr/>
        </p:nvSpPr>
        <p:spPr>
          <a:xfrm>
            <a:off x="4930973" y="886476"/>
            <a:ext cx="113830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Example</a:t>
            </a:r>
          </a:p>
        </p:txBody>
      </p:sp>
      <p:pic>
        <p:nvPicPr>
          <p:cNvPr id="185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1114425"/>
            <a:ext cx="4043365" cy="22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24"/>
          <p:cNvSpPr/>
          <p:nvPr/>
        </p:nvSpPr>
        <p:spPr>
          <a:xfrm>
            <a:off x="4643437" y="3582980"/>
            <a:ext cx="4214815" cy="122158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7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3700853"/>
            <a:ext cx="128590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25"/>
          <p:cNvSpPr txBox="1"/>
          <p:nvPr/>
        </p:nvSpPr>
        <p:spPr>
          <a:xfrm>
            <a:off x="4914898" y="3690788"/>
            <a:ext cx="167183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 vs. LangChain</a:t>
            </a:r>
          </a:p>
        </p:txBody>
      </p:sp>
      <p:sp>
        <p:nvSpPr>
          <p:cNvPr id="189" name="Text 26"/>
          <p:cNvSpPr txBox="1"/>
          <p:nvPr/>
        </p:nvSpPr>
        <p:spPr>
          <a:xfrm>
            <a:off x="4729162" y="3954380"/>
            <a:ext cx="352515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Feature</a:t>
            </a:r>
          </a:p>
        </p:txBody>
      </p:sp>
      <p:sp>
        <p:nvSpPr>
          <p:cNvPr id="190" name="Text 27"/>
          <p:cNvSpPr txBox="1"/>
          <p:nvPr/>
        </p:nvSpPr>
        <p:spPr>
          <a:xfrm>
            <a:off x="5705735" y="3954380"/>
            <a:ext cx="1583068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191" name="Text 28"/>
          <p:cNvSpPr txBox="1"/>
          <p:nvPr/>
        </p:nvSpPr>
        <p:spPr>
          <a:xfrm>
            <a:off x="7217364" y="3954380"/>
            <a:ext cx="1626600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192" name="Text 29"/>
          <p:cNvSpPr txBox="1"/>
          <p:nvPr/>
        </p:nvSpPr>
        <p:spPr>
          <a:xfrm>
            <a:off x="4729162" y="4155275"/>
            <a:ext cx="2733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Focus</a:t>
            </a:r>
          </a:p>
        </p:txBody>
      </p:sp>
      <p:sp>
        <p:nvSpPr>
          <p:cNvPr id="193" name="Text 30"/>
          <p:cNvSpPr txBox="1"/>
          <p:nvPr/>
        </p:nvSpPr>
        <p:spPr>
          <a:xfrm>
            <a:off x="5705735" y="4155275"/>
            <a:ext cx="15830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Components</a:t>
            </a:r>
          </a:p>
        </p:txBody>
      </p:sp>
      <p:sp>
        <p:nvSpPr>
          <p:cNvPr id="194" name="Text 31"/>
          <p:cNvSpPr txBox="1"/>
          <p:nvPr/>
        </p:nvSpPr>
        <p:spPr>
          <a:xfrm>
            <a:off x="7217364" y="4155275"/>
            <a:ext cx="1626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Workflows</a:t>
            </a:r>
          </a:p>
        </p:txBody>
      </p:sp>
      <p:sp>
        <p:nvSpPr>
          <p:cNvPr id="195" name="Text 32"/>
          <p:cNvSpPr txBox="1"/>
          <p:nvPr/>
        </p:nvSpPr>
        <p:spPr>
          <a:xfrm>
            <a:off x="4729162" y="4355300"/>
            <a:ext cx="2388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96" name="Text 33"/>
          <p:cNvSpPr txBox="1"/>
          <p:nvPr/>
        </p:nvSpPr>
        <p:spPr>
          <a:xfrm>
            <a:off x="5705735" y="4355300"/>
            <a:ext cx="15830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Basic</a:t>
            </a:r>
          </a:p>
        </p:txBody>
      </p:sp>
      <p:sp>
        <p:nvSpPr>
          <p:cNvPr id="197" name="Text 34"/>
          <p:cNvSpPr txBox="1"/>
          <p:nvPr/>
        </p:nvSpPr>
        <p:spPr>
          <a:xfrm>
            <a:off x="7217364" y="4355300"/>
            <a:ext cx="1626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Advanced</a:t>
            </a:r>
          </a:p>
        </p:txBody>
      </p:sp>
      <p:sp>
        <p:nvSpPr>
          <p:cNvPr id="198" name="Text 35"/>
          <p:cNvSpPr txBox="1"/>
          <p:nvPr/>
        </p:nvSpPr>
        <p:spPr>
          <a:xfrm>
            <a:off x="4729162" y="4555325"/>
            <a:ext cx="2188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Flow</a:t>
            </a:r>
          </a:p>
        </p:txBody>
      </p:sp>
      <p:sp>
        <p:nvSpPr>
          <p:cNvPr id="199" name="Text 36"/>
          <p:cNvSpPr txBox="1"/>
          <p:nvPr/>
        </p:nvSpPr>
        <p:spPr>
          <a:xfrm>
            <a:off x="5705735" y="4555325"/>
            <a:ext cx="15830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Sequential</a:t>
            </a:r>
          </a:p>
        </p:txBody>
      </p:sp>
      <p:sp>
        <p:nvSpPr>
          <p:cNvPr id="200" name="Text 37"/>
          <p:cNvSpPr txBox="1"/>
          <p:nvPr/>
        </p:nvSpPr>
        <p:spPr>
          <a:xfrm>
            <a:off x="7217364" y="4555325"/>
            <a:ext cx="1626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Graph-based</a:t>
            </a:r>
          </a:p>
        </p:txBody>
      </p:sp>
      <p:sp>
        <p:nvSpPr>
          <p:cNvPr id="201" name="Shape 38"/>
          <p:cNvSpPr/>
          <p:nvPr/>
        </p:nvSpPr>
        <p:spPr>
          <a:xfrm>
            <a:off x="4643437" y="4911719"/>
            <a:ext cx="4214815" cy="142160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2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5029591"/>
            <a:ext cx="160736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 39"/>
          <p:cNvSpPr txBox="1"/>
          <p:nvPr/>
        </p:nvSpPr>
        <p:spPr>
          <a:xfrm>
            <a:off x="4947046" y="5019526"/>
            <a:ext cx="158630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204" name="Shape 40"/>
          <p:cNvSpPr/>
          <p:nvPr/>
        </p:nvSpPr>
        <p:spPr>
          <a:xfrm>
            <a:off x="4729162" y="5247475"/>
            <a:ext cx="4043365" cy="1000127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Text 41"/>
          <p:cNvSpPr txBox="1"/>
          <p:nvPr/>
        </p:nvSpPr>
        <p:spPr>
          <a:xfrm>
            <a:off x="4729162" y="4632782"/>
            <a:ext cx="4114802" cy="222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typing import TypedDict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langgraph.graph import StateGraph, END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Define state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 AgentState(TypedDict):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messages: list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next_step: str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Define nodes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def agent(state):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return {"messages": [...], "next_step": "decide"}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def decide(state):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if "FINAL" in state["messages"][-1]: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return "end"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return "agent"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graph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 = StateGraph(AgentState)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workflow.add_node("agent", agent)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workflow.add_conditional_edges(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"decide", decide, {"agent": "agent", "end": END}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</p:txBody>
      </p:sp>
      <p:sp>
        <p:nvSpPr>
          <p:cNvPr id="206" name="Text 42"/>
          <p:cNvSpPr txBox="1"/>
          <p:nvPr/>
        </p:nvSpPr>
        <p:spPr>
          <a:xfrm>
            <a:off x="0" y="6322225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07" name="TheAlphaLogo.svg" descr="TheAlphaLogo.sv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62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0"/>
          <p:cNvSpPr txBox="1"/>
          <p:nvPr/>
        </p:nvSpPr>
        <p:spPr>
          <a:xfrm>
            <a:off x="988568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 Multi-Agent Conversation Framework</a:t>
            </a:r>
          </a:p>
        </p:txBody>
      </p:sp>
      <p:sp>
        <p:nvSpPr>
          <p:cNvPr id="211" name="Shape 1"/>
          <p:cNvSpPr/>
          <p:nvPr/>
        </p:nvSpPr>
        <p:spPr>
          <a:xfrm>
            <a:off x="285750" y="778668"/>
            <a:ext cx="4214813" cy="232911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2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 2"/>
          <p:cNvSpPr txBox="1"/>
          <p:nvPr/>
        </p:nvSpPr>
        <p:spPr>
          <a:xfrm>
            <a:off x="573285" y="886476"/>
            <a:ext cx="1545927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 Architecture</a:t>
            </a:r>
          </a:p>
        </p:txBody>
      </p:sp>
      <p:pic>
        <p:nvPicPr>
          <p:cNvPr id="214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190763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3"/>
          <p:cNvSpPr/>
          <p:nvPr/>
        </p:nvSpPr>
        <p:spPr>
          <a:xfrm>
            <a:off x="285750" y="3214939"/>
            <a:ext cx="4214813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6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332810"/>
            <a:ext cx="128588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4"/>
          <p:cNvSpPr txBox="1"/>
          <p:nvPr/>
        </p:nvSpPr>
        <p:spPr>
          <a:xfrm>
            <a:off x="557212" y="3322746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218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564982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 5"/>
          <p:cNvSpPr txBox="1"/>
          <p:nvPr/>
        </p:nvSpPr>
        <p:spPr>
          <a:xfrm>
            <a:off x="539351" y="3561310"/>
            <a:ext cx="7947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ConversableAgent</a:t>
            </a:r>
          </a:p>
        </p:txBody>
      </p:sp>
      <p:pic>
        <p:nvPicPr>
          <p:cNvPr id="220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3564982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6"/>
          <p:cNvSpPr txBox="1"/>
          <p:nvPr/>
        </p:nvSpPr>
        <p:spPr>
          <a:xfrm>
            <a:off x="1868677" y="3561310"/>
            <a:ext cx="6563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AssistantAgent</a:t>
            </a:r>
          </a:p>
        </p:txBody>
      </p:sp>
      <p:pic>
        <p:nvPicPr>
          <p:cNvPr id="222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3564982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 7"/>
          <p:cNvSpPr txBox="1"/>
          <p:nvPr/>
        </p:nvSpPr>
        <p:spPr>
          <a:xfrm>
            <a:off x="3235505" y="3561310"/>
            <a:ext cx="7026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UserProxyAgent</a:t>
            </a:r>
          </a:p>
        </p:txBody>
      </p:sp>
      <p:pic>
        <p:nvPicPr>
          <p:cNvPr id="224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3772151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8"/>
          <p:cNvSpPr txBox="1"/>
          <p:nvPr/>
        </p:nvSpPr>
        <p:spPr>
          <a:xfrm>
            <a:off x="539352" y="3768480"/>
            <a:ext cx="8507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GroupChatManager</a:t>
            </a:r>
          </a:p>
        </p:txBody>
      </p:sp>
      <p:pic>
        <p:nvPicPr>
          <p:cNvPr id="22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3772151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 9"/>
          <p:cNvSpPr txBox="1"/>
          <p:nvPr/>
        </p:nvSpPr>
        <p:spPr>
          <a:xfrm>
            <a:off x="1906179" y="3768480"/>
            <a:ext cx="6843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Code Execution</a:t>
            </a:r>
          </a:p>
        </p:txBody>
      </p:sp>
      <p:pic>
        <p:nvPicPr>
          <p:cNvPr id="228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377215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 10"/>
          <p:cNvSpPr txBox="1"/>
          <p:nvPr/>
        </p:nvSpPr>
        <p:spPr>
          <a:xfrm>
            <a:off x="3248005" y="3768480"/>
            <a:ext cx="70060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Function Calling</a:t>
            </a:r>
          </a:p>
        </p:txBody>
      </p:sp>
      <p:sp>
        <p:nvSpPr>
          <p:cNvPr id="230" name="Shape 11"/>
          <p:cNvSpPr/>
          <p:nvPr/>
        </p:nvSpPr>
        <p:spPr>
          <a:xfrm>
            <a:off x="285750" y="4100764"/>
            <a:ext cx="4214813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1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218635"/>
            <a:ext cx="160734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 12"/>
          <p:cNvSpPr txBox="1"/>
          <p:nvPr/>
        </p:nvSpPr>
        <p:spPr>
          <a:xfrm>
            <a:off x="589357" y="4208571"/>
            <a:ext cx="144340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 Patterns</a:t>
            </a:r>
          </a:p>
        </p:txBody>
      </p:sp>
      <p:pic>
        <p:nvPicPr>
          <p:cNvPr id="233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4450807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13"/>
          <p:cNvSpPr txBox="1"/>
          <p:nvPr/>
        </p:nvSpPr>
        <p:spPr>
          <a:xfrm>
            <a:off x="514349" y="4447135"/>
            <a:ext cx="6958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Two-Agent Chat</a:t>
            </a:r>
          </a:p>
        </p:txBody>
      </p:sp>
      <p:pic>
        <p:nvPicPr>
          <p:cNvPr id="235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38303" y="4450807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 14"/>
          <p:cNvSpPr txBox="1"/>
          <p:nvPr/>
        </p:nvSpPr>
        <p:spPr>
          <a:xfrm>
            <a:off x="1906179" y="4447135"/>
            <a:ext cx="5001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 Chat</a:t>
            </a:r>
          </a:p>
        </p:txBody>
      </p:sp>
      <p:pic>
        <p:nvPicPr>
          <p:cNvPr id="237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105131" y="4450807"/>
            <a:ext cx="112516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 15"/>
          <p:cNvSpPr txBox="1"/>
          <p:nvPr/>
        </p:nvSpPr>
        <p:spPr>
          <a:xfrm>
            <a:off x="3260507" y="4447135"/>
            <a:ext cx="7484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Hierarchical Chat</a:t>
            </a:r>
          </a:p>
        </p:txBody>
      </p:sp>
      <p:pic>
        <p:nvPicPr>
          <p:cNvPr id="239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71475" y="4657976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16"/>
          <p:cNvSpPr txBox="1"/>
          <p:nvPr/>
        </p:nvSpPr>
        <p:spPr>
          <a:xfrm>
            <a:off x="514350" y="4654305"/>
            <a:ext cx="89512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Dynamic Group Chat</a:t>
            </a:r>
          </a:p>
        </p:txBody>
      </p:sp>
      <p:sp>
        <p:nvSpPr>
          <p:cNvPr id="241" name="Shape 17"/>
          <p:cNvSpPr/>
          <p:nvPr/>
        </p:nvSpPr>
        <p:spPr>
          <a:xfrm>
            <a:off x="4643437" y="778668"/>
            <a:ext cx="4214815" cy="294336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2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896541"/>
            <a:ext cx="14466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18"/>
          <p:cNvSpPr txBox="1"/>
          <p:nvPr/>
        </p:nvSpPr>
        <p:spPr>
          <a:xfrm>
            <a:off x="4930973" y="886476"/>
            <a:ext cx="220055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Conversation Example</a:t>
            </a:r>
          </a:p>
        </p:txBody>
      </p:sp>
      <p:pic>
        <p:nvPicPr>
          <p:cNvPr id="244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1114425"/>
            <a:ext cx="4043365" cy="252188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19"/>
          <p:cNvSpPr/>
          <p:nvPr/>
        </p:nvSpPr>
        <p:spPr>
          <a:xfrm>
            <a:off x="4643437" y="3829189"/>
            <a:ext cx="4214815" cy="98583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6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3947061"/>
            <a:ext cx="9644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 20"/>
          <p:cNvSpPr txBox="1"/>
          <p:nvPr/>
        </p:nvSpPr>
        <p:spPr>
          <a:xfrm>
            <a:off x="4882753" y="3936997"/>
            <a:ext cx="65951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248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4179232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 21"/>
          <p:cNvSpPr txBox="1"/>
          <p:nvPr/>
        </p:nvSpPr>
        <p:spPr>
          <a:xfrm>
            <a:off x="4897039" y="4175562"/>
            <a:ext cx="9790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pic>
        <p:nvPicPr>
          <p:cNvPr id="250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779417" y="4179232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 22"/>
          <p:cNvSpPr txBox="1"/>
          <p:nvPr/>
        </p:nvSpPr>
        <p:spPr>
          <a:xfrm>
            <a:off x="6922292" y="4175562"/>
            <a:ext cx="5887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</a:t>
            </a:r>
          </a:p>
        </p:txBody>
      </p:sp>
      <p:pic>
        <p:nvPicPr>
          <p:cNvPr id="252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4386402"/>
            <a:ext cx="87513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23"/>
          <p:cNvSpPr txBox="1"/>
          <p:nvPr/>
        </p:nvSpPr>
        <p:spPr>
          <a:xfrm>
            <a:off x="4859535" y="4382730"/>
            <a:ext cx="8984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Research &amp; Learning</a:t>
            </a:r>
          </a:p>
        </p:txBody>
      </p:sp>
      <p:pic>
        <p:nvPicPr>
          <p:cNvPr id="254" name="Image 22" descr="Image 22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779417" y="4386402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 24"/>
          <p:cNvSpPr txBox="1"/>
          <p:nvPr/>
        </p:nvSpPr>
        <p:spPr>
          <a:xfrm>
            <a:off x="6922292" y="4382730"/>
            <a:ext cx="7388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Creation</a:t>
            </a:r>
          </a:p>
        </p:txBody>
      </p:sp>
      <p:pic>
        <p:nvPicPr>
          <p:cNvPr id="256" name="Image 23" descr="Image 2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729162" y="459357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 25"/>
          <p:cNvSpPr txBox="1"/>
          <p:nvPr/>
        </p:nvSpPr>
        <p:spPr>
          <a:xfrm>
            <a:off x="4872037" y="4589900"/>
            <a:ext cx="7237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 Automation</a:t>
            </a:r>
          </a:p>
        </p:txBody>
      </p:sp>
      <p:pic>
        <p:nvPicPr>
          <p:cNvPr id="258" name="Image 24" descr="Image 2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779417" y="4593571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 26"/>
          <p:cNvSpPr txBox="1"/>
          <p:nvPr/>
        </p:nvSpPr>
        <p:spPr>
          <a:xfrm>
            <a:off x="6922292" y="4589900"/>
            <a:ext cx="7452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Decision Support</a:t>
            </a:r>
          </a:p>
        </p:txBody>
      </p:sp>
      <p:sp>
        <p:nvSpPr>
          <p:cNvPr id="260" name="Shape 27"/>
          <p:cNvSpPr/>
          <p:nvPr/>
        </p:nvSpPr>
        <p:spPr>
          <a:xfrm>
            <a:off x="4643437" y="4922182"/>
            <a:ext cx="4214815" cy="142160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1" name="Image 25" descr="Image 25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4729162" y="5040055"/>
            <a:ext cx="160736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ext 28"/>
          <p:cNvSpPr txBox="1"/>
          <p:nvPr/>
        </p:nvSpPr>
        <p:spPr>
          <a:xfrm>
            <a:off x="4947046" y="5029990"/>
            <a:ext cx="158630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263" name="Shape 29"/>
          <p:cNvSpPr/>
          <p:nvPr/>
        </p:nvSpPr>
        <p:spPr>
          <a:xfrm>
            <a:off x="4729162" y="5257939"/>
            <a:ext cx="4043365" cy="1000127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Text 30"/>
          <p:cNvSpPr txBox="1"/>
          <p:nvPr/>
        </p:nvSpPr>
        <p:spPr>
          <a:xfrm>
            <a:off x="4729162" y="4643247"/>
            <a:ext cx="4114802" cy="222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import autogen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Configure LLM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config_list = [{"model": "gpt-3.5-turbo"}]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agents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assistant = autogen.AssistantAgent(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name="assistant",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llm_config={"config_list": config_list},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system_message="You are a helpful AI assistant."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user_proxy = autogen.UserProxyAgent(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name="user_proxy",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human_input_mode="NEVER",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code_execution_config={"work_dir": "coding"}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Start conversation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user_proxy.initiate_chat(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assistant,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message="Write a Python function to calculate Fibonacci."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</p:txBody>
      </p:sp>
      <p:sp>
        <p:nvSpPr>
          <p:cNvPr id="265" name="Text 31"/>
          <p:cNvSpPr txBox="1"/>
          <p:nvPr/>
        </p:nvSpPr>
        <p:spPr>
          <a:xfrm>
            <a:off x="0" y="633268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66" name="TheAlphaLogo.svg" descr="TheAlphaLogo.sv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23777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 0"/>
          <p:cNvSpPr txBox="1"/>
          <p:nvPr/>
        </p:nvSpPr>
        <p:spPr>
          <a:xfrm>
            <a:off x="996479" y="242603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 Role-Based Multi-Agent Framework</a:t>
            </a:r>
          </a:p>
        </p:txBody>
      </p:sp>
      <p:sp>
        <p:nvSpPr>
          <p:cNvPr id="270" name="Shape 1"/>
          <p:cNvSpPr/>
          <p:nvPr/>
        </p:nvSpPr>
        <p:spPr>
          <a:xfrm>
            <a:off x="285750" y="778668"/>
            <a:ext cx="4214813" cy="319454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 2"/>
          <p:cNvSpPr txBox="1"/>
          <p:nvPr/>
        </p:nvSpPr>
        <p:spPr>
          <a:xfrm>
            <a:off x="573285" y="886476"/>
            <a:ext cx="1545927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 Architecture</a:t>
            </a:r>
          </a:p>
        </p:txBody>
      </p:sp>
      <p:pic>
        <p:nvPicPr>
          <p:cNvPr id="273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277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3"/>
          <p:cNvSpPr/>
          <p:nvPr/>
        </p:nvSpPr>
        <p:spPr>
          <a:xfrm>
            <a:off x="285750" y="4080364"/>
            <a:ext cx="4214813" cy="77867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5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4198237"/>
            <a:ext cx="128588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 4"/>
          <p:cNvSpPr txBox="1"/>
          <p:nvPr/>
        </p:nvSpPr>
        <p:spPr>
          <a:xfrm>
            <a:off x="557212" y="4188172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277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4430409"/>
            <a:ext cx="87511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5"/>
          <p:cNvSpPr txBox="1"/>
          <p:nvPr/>
        </p:nvSpPr>
        <p:spPr>
          <a:xfrm>
            <a:off x="501847" y="4426737"/>
            <a:ext cx="3106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279" name="Text 6"/>
          <p:cNvSpPr txBox="1"/>
          <p:nvPr/>
        </p:nvSpPr>
        <p:spPr>
          <a:xfrm>
            <a:off x="840813" y="4426737"/>
            <a:ext cx="5214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Role-based</a:t>
            </a:r>
          </a:p>
        </p:txBody>
      </p:sp>
      <p:pic>
        <p:nvPicPr>
          <p:cNvPr id="280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4430409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 7"/>
          <p:cNvSpPr txBox="1"/>
          <p:nvPr/>
        </p:nvSpPr>
        <p:spPr>
          <a:xfrm>
            <a:off x="1881177" y="4426737"/>
            <a:ext cx="25468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Tasks</a:t>
            </a:r>
          </a:p>
        </p:txBody>
      </p:sp>
      <p:sp>
        <p:nvSpPr>
          <p:cNvPr id="282" name="Text 8"/>
          <p:cNvSpPr txBox="1"/>
          <p:nvPr/>
        </p:nvSpPr>
        <p:spPr>
          <a:xfrm>
            <a:off x="2157357" y="4426737"/>
            <a:ext cx="4819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Work units</a:t>
            </a:r>
          </a:p>
        </p:txBody>
      </p:sp>
      <p:pic>
        <p:nvPicPr>
          <p:cNvPr id="283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4430409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 9"/>
          <p:cNvSpPr txBox="1"/>
          <p:nvPr/>
        </p:nvSpPr>
        <p:spPr>
          <a:xfrm>
            <a:off x="3273009" y="4426737"/>
            <a:ext cx="2349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</a:t>
            </a:r>
          </a:p>
        </p:txBody>
      </p:sp>
      <p:sp>
        <p:nvSpPr>
          <p:cNvPr id="285" name="Text 10"/>
          <p:cNvSpPr txBox="1"/>
          <p:nvPr/>
        </p:nvSpPr>
        <p:spPr>
          <a:xfrm>
            <a:off x="3517570" y="4426737"/>
            <a:ext cx="6005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Orchestration</a:t>
            </a:r>
          </a:p>
        </p:txBody>
      </p:sp>
      <p:pic>
        <p:nvPicPr>
          <p:cNvPr id="286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4637577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 11"/>
          <p:cNvSpPr txBox="1"/>
          <p:nvPr/>
        </p:nvSpPr>
        <p:spPr>
          <a:xfrm>
            <a:off x="539352" y="4633905"/>
            <a:ext cx="3568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88" name="Text 12"/>
          <p:cNvSpPr txBox="1"/>
          <p:nvPr/>
        </p:nvSpPr>
        <p:spPr>
          <a:xfrm>
            <a:off x="928575" y="4633905"/>
            <a:ext cx="4306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Workflow</a:t>
            </a:r>
          </a:p>
        </p:txBody>
      </p:sp>
      <p:pic>
        <p:nvPicPr>
          <p:cNvPr id="289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4637577"/>
            <a:ext cx="1125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 13"/>
          <p:cNvSpPr txBox="1"/>
          <p:nvPr/>
        </p:nvSpPr>
        <p:spPr>
          <a:xfrm>
            <a:off x="1893678" y="4633905"/>
            <a:ext cx="35994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Memory</a:t>
            </a:r>
          </a:p>
        </p:txBody>
      </p:sp>
      <p:sp>
        <p:nvSpPr>
          <p:cNvPr id="291" name="Text 14"/>
          <p:cNvSpPr txBox="1"/>
          <p:nvPr/>
        </p:nvSpPr>
        <p:spPr>
          <a:xfrm>
            <a:off x="2277180" y="4633905"/>
            <a:ext cx="3765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Context</a:t>
            </a:r>
          </a:p>
        </p:txBody>
      </p:sp>
      <p:pic>
        <p:nvPicPr>
          <p:cNvPr id="292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4637577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Text 15"/>
          <p:cNvSpPr txBox="1"/>
          <p:nvPr/>
        </p:nvSpPr>
        <p:spPr>
          <a:xfrm>
            <a:off x="3248006" y="4633905"/>
            <a:ext cx="2364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94" name="Text 16"/>
          <p:cNvSpPr txBox="1"/>
          <p:nvPr/>
        </p:nvSpPr>
        <p:spPr>
          <a:xfrm>
            <a:off x="3507273" y="4633905"/>
            <a:ext cx="4524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Functions</a:t>
            </a:r>
          </a:p>
        </p:txBody>
      </p:sp>
      <p:sp>
        <p:nvSpPr>
          <p:cNvPr id="295" name="Shape 17"/>
          <p:cNvSpPr/>
          <p:nvPr/>
        </p:nvSpPr>
        <p:spPr>
          <a:xfrm>
            <a:off x="285750" y="4966189"/>
            <a:ext cx="4214813" cy="98583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6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5084062"/>
            <a:ext cx="96442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18"/>
          <p:cNvSpPr txBox="1"/>
          <p:nvPr/>
        </p:nvSpPr>
        <p:spPr>
          <a:xfrm>
            <a:off x="525066" y="5073997"/>
            <a:ext cx="65951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298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5316234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ext 19"/>
          <p:cNvSpPr txBox="1"/>
          <p:nvPr/>
        </p:nvSpPr>
        <p:spPr>
          <a:xfrm>
            <a:off x="514348" y="5312562"/>
            <a:ext cx="7799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Business Strategy</a:t>
            </a:r>
          </a:p>
        </p:txBody>
      </p:sp>
      <p:pic>
        <p:nvPicPr>
          <p:cNvPr id="300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21731" y="5316234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 20"/>
          <p:cNvSpPr txBox="1"/>
          <p:nvPr/>
        </p:nvSpPr>
        <p:spPr>
          <a:xfrm>
            <a:off x="2564606" y="5312562"/>
            <a:ext cx="7388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Creation</a:t>
            </a:r>
          </a:p>
        </p:txBody>
      </p:sp>
      <p:pic>
        <p:nvPicPr>
          <p:cNvPr id="302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1475" y="5523402"/>
            <a:ext cx="1000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 21"/>
          <p:cNvSpPr txBox="1"/>
          <p:nvPr/>
        </p:nvSpPr>
        <p:spPr>
          <a:xfrm>
            <a:off x="514350" y="5519730"/>
            <a:ext cx="8768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Research &amp; Analysis</a:t>
            </a:r>
          </a:p>
        </p:txBody>
      </p:sp>
      <p:pic>
        <p:nvPicPr>
          <p:cNvPr id="304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421731" y="5523402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 22"/>
          <p:cNvSpPr txBox="1"/>
          <p:nvPr/>
        </p:nvSpPr>
        <p:spPr>
          <a:xfrm>
            <a:off x="2589608" y="5519730"/>
            <a:ext cx="9790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pic>
        <p:nvPicPr>
          <p:cNvPr id="306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71475" y="5730571"/>
            <a:ext cx="112515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 23"/>
          <p:cNvSpPr txBox="1"/>
          <p:nvPr/>
        </p:nvSpPr>
        <p:spPr>
          <a:xfrm>
            <a:off x="526851" y="5726900"/>
            <a:ext cx="6580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Travel Planning</a:t>
            </a:r>
          </a:p>
        </p:txBody>
      </p:sp>
      <p:pic>
        <p:nvPicPr>
          <p:cNvPr id="308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421731" y="5730571"/>
            <a:ext cx="125018" cy="100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ext 24"/>
          <p:cNvSpPr txBox="1"/>
          <p:nvPr/>
        </p:nvSpPr>
        <p:spPr>
          <a:xfrm>
            <a:off x="2589608" y="5726900"/>
            <a:ext cx="6165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AI Automation</a:t>
            </a:r>
          </a:p>
        </p:txBody>
      </p:sp>
      <p:sp>
        <p:nvSpPr>
          <p:cNvPr id="310" name="Shape 25"/>
          <p:cNvSpPr/>
          <p:nvPr/>
        </p:nvSpPr>
        <p:spPr>
          <a:xfrm>
            <a:off x="4643437" y="778668"/>
            <a:ext cx="4214815" cy="59293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1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896541"/>
            <a:ext cx="144663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 26"/>
          <p:cNvSpPr txBox="1"/>
          <p:nvPr/>
        </p:nvSpPr>
        <p:spPr>
          <a:xfrm>
            <a:off x="4930973" y="886476"/>
            <a:ext cx="113830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Example</a:t>
            </a:r>
          </a:p>
        </p:txBody>
      </p:sp>
      <p:pic>
        <p:nvPicPr>
          <p:cNvPr id="313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1114425"/>
            <a:ext cx="4043365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27"/>
          <p:cNvSpPr/>
          <p:nvPr/>
        </p:nvSpPr>
        <p:spPr>
          <a:xfrm>
            <a:off x="4643437" y="1478756"/>
            <a:ext cx="4214815" cy="122158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5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729162" y="1596628"/>
            <a:ext cx="128590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28"/>
          <p:cNvSpPr txBox="1"/>
          <p:nvPr/>
        </p:nvSpPr>
        <p:spPr>
          <a:xfrm>
            <a:off x="4914900" y="1586563"/>
            <a:ext cx="190093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 vs. Other Frameworks</a:t>
            </a:r>
          </a:p>
        </p:txBody>
      </p:sp>
      <p:sp>
        <p:nvSpPr>
          <p:cNvPr id="317" name="Text 29"/>
          <p:cNvSpPr txBox="1"/>
          <p:nvPr/>
        </p:nvSpPr>
        <p:spPr>
          <a:xfrm>
            <a:off x="4729162" y="1850155"/>
            <a:ext cx="352515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Feature</a:t>
            </a:r>
          </a:p>
        </p:txBody>
      </p:sp>
      <p:sp>
        <p:nvSpPr>
          <p:cNvPr id="318" name="Text 30"/>
          <p:cNvSpPr txBox="1"/>
          <p:nvPr/>
        </p:nvSpPr>
        <p:spPr>
          <a:xfrm>
            <a:off x="5473089" y="1850155"/>
            <a:ext cx="1593002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</a:t>
            </a:r>
          </a:p>
        </p:txBody>
      </p:sp>
      <p:sp>
        <p:nvSpPr>
          <p:cNvPr id="319" name="Text 31"/>
          <p:cNvSpPr txBox="1"/>
          <p:nvPr/>
        </p:nvSpPr>
        <p:spPr>
          <a:xfrm>
            <a:off x="6994652" y="1850155"/>
            <a:ext cx="1849312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Others</a:t>
            </a:r>
          </a:p>
        </p:txBody>
      </p:sp>
      <p:sp>
        <p:nvSpPr>
          <p:cNvPr id="320" name="Text 32"/>
          <p:cNvSpPr txBox="1"/>
          <p:nvPr/>
        </p:nvSpPr>
        <p:spPr>
          <a:xfrm>
            <a:off x="4729162" y="2051050"/>
            <a:ext cx="5088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Architecture</a:t>
            </a:r>
          </a:p>
        </p:txBody>
      </p:sp>
      <p:sp>
        <p:nvSpPr>
          <p:cNvPr id="321" name="Text 33"/>
          <p:cNvSpPr txBox="1"/>
          <p:nvPr/>
        </p:nvSpPr>
        <p:spPr>
          <a:xfrm>
            <a:off x="5473089" y="2051049"/>
            <a:ext cx="1593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Built from scratch</a:t>
            </a:r>
          </a:p>
        </p:txBody>
      </p:sp>
      <p:sp>
        <p:nvSpPr>
          <p:cNvPr id="322" name="Text 34"/>
          <p:cNvSpPr txBox="1"/>
          <p:nvPr/>
        </p:nvSpPr>
        <p:spPr>
          <a:xfrm>
            <a:off x="6994652" y="2051049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on existing frameworks</a:t>
            </a:r>
          </a:p>
        </p:txBody>
      </p:sp>
      <p:sp>
        <p:nvSpPr>
          <p:cNvPr id="323" name="Text 35"/>
          <p:cNvSpPr txBox="1"/>
          <p:nvPr/>
        </p:nvSpPr>
        <p:spPr>
          <a:xfrm>
            <a:off x="4729162" y="2251075"/>
            <a:ext cx="2733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Focus</a:t>
            </a:r>
          </a:p>
        </p:txBody>
      </p:sp>
      <p:sp>
        <p:nvSpPr>
          <p:cNvPr id="324" name="Text 36"/>
          <p:cNvSpPr txBox="1"/>
          <p:nvPr/>
        </p:nvSpPr>
        <p:spPr>
          <a:xfrm>
            <a:off x="5473089" y="2251074"/>
            <a:ext cx="1593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Role-based collaboration</a:t>
            </a:r>
          </a:p>
        </p:txBody>
      </p:sp>
      <p:sp>
        <p:nvSpPr>
          <p:cNvPr id="325" name="Text 37"/>
          <p:cNvSpPr txBox="1"/>
          <p:nvPr/>
        </p:nvSpPr>
        <p:spPr>
          <a:xfrm>
            <a:off x="6994652" y="2251074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Varies by framework</a:t>
            </a:r>
          </a:p>
        </p:txBody>
      </p:sp>
      <p:sp>
        <p:nvSpPr>
          <p:cNvPr id="326" name="Text 38"/>
          <p:cNvSpPr txBox="1"/>
          <p:nvPr/>
        </p:nvSpPr>
        <p:spPr>
          <a:xfrm>
            <a:off x="4729162" y="2451100"/>
            <a:ext cx="4791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327" name="Text 39"/>
          <p:cNvSpPr txBox="1"/>
          <p:nvPr/>
        </p:nvSpPr>
        <p:spPr>
          <a:xfrm>
            <a:off x="5473089" y="2451099"/>
            <a:ext cx="1593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Lean, straightforward</a:t>
            </a:r>
          </a:p>
        </p:txBody>
      </p:sp>
      <p:sp>
        <p:nvSpPr>
          <p:cNvPr id="328" name="Text 40"/>
          <p:cNvSpPr txBox="1"/>
          <p:nvPr/>
        </p:nvSpPr>
        <p:spPr>
          <a:xfrm>
            <a:off x="6994652" y="2451099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more complex</a:t>
            </a:r>
          </a:p>
        </p:txBody>
      </p:sp>
      <p:sp>
        <p:nvSpPr>
          <p:cNvPr id="329" name="Shape 41"/>
          <p:cNvSpPr/>
          <p:nvPr/>
        </p:nvSpPr>
        <p:spPr>
          <a:xfrm>
            <a:off x="4643437" y="2807492"/>
            <a:ext cx="4214815" cy="142160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0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2925366"/>
            <a:ext cx="160736" cy="12859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42"/>
          <p:cNvSpPr txBox="1"/>
          <p:nvPr/>
        </p:nvSpPr>
        <p:spPr>
          <a:xfrm>
            <a:off x="4947046" y="2915301"/>
            <a:ext cx="158630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332" name="Shape 43"/>
          <p:cNvSpPr/>
          <p:nvPr/>
        </p:nvSpPr>
        <p:spPr>
          <a:xfrm>
            <a:off x="4729162" y="3143250"/>
            <a:ext cx="4043365" cy="1000125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3" name="Text 44"/>
          <p:cNvSpPr txBox="1"/>
          <p:nvPr/>
        </p:nvSpPr>
        <p:spPr>
          <a:xfrm>
            <a:off x="4729162" y="1849107"/>
            <a:ext cx="4114802" cy="358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crewai import Agent, Task, Crew, Process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agents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researcher = 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role="Market Researcher",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goal="Uncover market insights",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backstory="Expert with 15 years experience"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analyst = 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role="Data Analyst",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goal="Extract actionable insights",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backstory="Skilled data interpreter"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tasks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research_task = Task(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description="Research AI market trends",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expected_output="Comprehensive report",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agent=researcher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analysis_task = Task(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description="Analyze research data",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expected_output="Analysis report",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agent=analyst,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context=[research_task]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crew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crew = Crew(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agents=[researcher, analyst],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tasks=[research_task, analysis_task],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process=Process.sequential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/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Execute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result = crew.kickoff()</a:t>
            </a:r>
          </a:p>
        </p:txBody>
      </p:sp>
      <p:sp>
        <p:nvSpPr>
          <p:cNvPr id="334" name="Text 45"/>
          <p:cNvSpPr txBox="1"/>
          <p:nvPr/>
        </p:nvSpPr>
        <p:spPr>
          <a:xfrm>
            <a:off x="0" y="5940927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35" name="TheAlphaLogo.svg" descr="TheAlphaLogo.sv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95839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Frameworks Comparison</a:t>
            </a:r>
          </a:p>
        </p:txBody>
      </p:sp>
      <p:sp>
        <p:nvSpPr>
          <p:cNvPr id="339" name="Shape 1"/>
          <p:cNvSpPr/>
          <p:nvPr/>
        </p:nvSpPr>
        <p:spPr>
          <a:xfrm>
            <a:off x="285750" y="814387"/>
            <a:ext cx="8572500" cy="232886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Shape 2"/>
          <p:cNvSpPr/>
          <p:nvPr/>
        </p:nvSpPr>
        <p:spPr>
          <a:xfrm>
            <a:off x="285749" y="814387"/>
            <a:ext cx="900394" cy="364333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Text 3"/>
          <p:cNvSpPr txBox="1"/>
          <p:nvPr/>
        </p:nvSpPr>
        <p:spPr>
          <a:xfrm>
            <a:off x="311149" y="820088"/>
            <a:ext cx="905763" cy="3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</a:t>
            </a:r>
          </a:p>
        </p:txBody>
      </p:sp>
      <p:sp>
        <p:nvSpPr>
          <p:cNvPr id="342" name="Shape 4"/>
          <p:cNvSpPr/>
          <p:nvPr/>
        </p:nvSpPr>
        <p:spPr>
          <a:xfrm>
            <a:off x="1186142" y="814387"/>
            <a:ext cx="2640036" cy="364333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3" name="Text 5"/>
          <p:cNvSpPr txBox="1"/>
          <p:nvPr/>
        </p:nvSpPr>
        <p:spPr>
          <a:xfrm>
            <a:off x="1211540" y="820088"/>
            <a:ext cx="2660675" cy="3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Strengths</a:t>
            </a:r>
          </a:p>
        </p:txBody>
      </p:sp>
      <p:sp>
        <p:nvSpPr>
          <p:cNvPr id="344" name="Shape 6"/>
          <p:cNvSpPr/>
          <p:nvPr/>
        </p:nvSpPr>
        <p:spPr>
          <a:xfrm>
            <a:off x="3826176" y="814387"/>
            <a:ext cx="2266524" cy="364333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Text 7"/>
          <p:cNvSpPr txBox="1"/>
          <p:nvPr/>
        </p:nvSpPr>
        <p:spPr>
          <a:xfrm>
            <a:off x="3851576" y="820088"/>
            <a:ext cx="2287162" cy="3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Best For</a:t>
            </a:r>
          </a:p>
        </p:txBody>
      </p:sp>
      <p:sp>
        <p:nvSpPr>
          <p:cNvPr id="346" name="Shape 8"/>
          <p:cNvSpPr/>
          <p:nvPr/>
        </p:nvSpPr>
        <p:spPr>
          <a:xfrm>
            <a:off x="6092697" y="814387"/>
            <a:ext cx="2765554" cy="364333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Text 9"/>
          <p:cNvSpPr txBox="1"/>
          <p:nvPr/>
        </p:nvSpPr>
        <p:spPr>
          <a:xfrm>
            <a:off x="6118097" y="820088"/>
            <a:ext cx="2786192" cy="3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Limitations</a:t>
            </a:r>
          </a:p>
        </p:txBody>
      </p:sp>
      <p:sp>
        <p:nvSpPr>
          <p:cNvPr id="348" name="Text 10"/>
          <p:cNvSpPr txBox="1"/>
          <p:nvPr/>
        </p:nvSpPr>
        <p:spPr>
          <a:xfrm>
            <a:off x="392906" y="1353414"/>
            <a:ext cx="599060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349" name="Text 11"/>
          <p:cNvSpPr txBox="1"/>
          <p:nvPr/>
        </p:nvSpPr>
        <p:spPr>
          <a:xfrm>
            <a:off x="1228558" y="1200203"/>
            <a:ext cx="2626640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Comprehensive tooling, extensive integrations, mature ecosystem</a:t>
            </a:r>
          </a:p>
        </p:txBody>
      </p:sp>
      <p:sp>
        <p:nvSpPr>
          <p:cNvPr id="350" name="Text 12"/>
          <p:cNvSpPr txBox="1"/>
          <p:nvPr/>
        </p:nvSpPr>
        <p:spPr>
          <a:xfrm>
            <a:off x="3868594" y="1200203"/>
            <a:ext cx="225312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General LLM applications, rapid prototyping</a:t>
            </a:r>
          </a:p>
        </p:txBody>
      </p:sp>
      <p:sp>
        <p:nvSpPr>
          <p:cNvPr id="351" name="Text 13"/>
          <p:cNvSpPr txBox="1"/>
          <p:nvPr/>
        </p:nvSpPr>
        <p:spPr>
          <a:xfrm>
            <a:off x="6135115" y="1200203"/>
            <a:ext cx="275215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Can be complex for beginners, less specialized for multi-agent systems</a:t>
            </a:r>
          </a:p>
        </p:txBody>
      </p:sp>
      <p:sp>
        <p:nvSpPr>
          <p:cNvPr id="352" name="Shape 14"/>
          <p:cNvSpPr/>
          <p:nvPr/>
        </p:nvSpPr>
        <p:spPr>
          <a:xfrm>
            <a:off x="285750" y="1668066"/>
            <a:ext cx="8572500" cy="492921"/>
          </a:xfrm>
          <a:prstGeom prst="rect">
            <a:avLst/>
          </a:prstGeom>
          <a:solidFill>
            <a:srgbClr val="32323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3" name="Text 15"/>
          <p:cNvSpPr txBox="1"/>
          <p:nvPr/>
        </p:nvSpPr>
        <p:spPr>
          <a:xfrm>
            <a:off x="392906" y="1846333"/>
            <a:ext cx="618148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354" name="Text 16"/>
          <p:cNvSpPr txBox="1"/>
          <p:nvPr/>
        </p:nvSpPr>
        <p:spPr>
          <a:xfrm>
            <a:off x="1228558" y="1691336"/>
            <a:ext cx="2626640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Graph-based orchestration, fine-grained control, stateful workflows</a:t>
            </a:r>
          </a:p>
        </p:txBody>
      </p:sp>
      <p:sp>
        <p:nvSpPr>
          <p:cNvPr id="355" name="Text 17"/>
          <p:cNvSpPr txBox="1"/>
          <p:nvPr/>
        </p:nvSpPr>
        <p:spPr>
          <a:xfrm>
            <a:off x="3868594" y="1691336"/>
            <a:ext cx="225312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workflows, advanced agent coordination</a:t>
            </a:r>
          </a:p>
        </p:txBody>
      </p:sp>
      <p:sp>
        <p:nvSpPr>
          <p:cNvPr id="356" name="Text 18"/>
          <p:cNvSpPr txBox="1"/>
          <p:nvPr/>
        </p:nvSpPr>
        <p:spPr>
          <a:xfrm>
            <a:off x="6135115" y="1691336"/>
            <a:ext cx="275215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Steeper learning curve, requires understanding of graph concepts</a:t>
            </a:r>
          </a:p>
        </p:txBody>
      </p:sp>
      <p:sp>
        <p:nvSpPr>
          <p:cNvPr id="357" name="Text 19"/>
          <p:cNvSpPr txBox="1"/>
          <p:nvPr/>
        </p:nvSpPr>
        <p:spPr>
          <a:xfrm>
            <a:off x="392906" y="2339252"/>
            <a:ext cx="488989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</a:t>
            </a:r>
          </a:p>
        </p:txBody>
      </p:sp>
      <p:sp>
        <p:nvSpPr>
          <p:cNvPr id="358" name="Text 20"/>
          <p:cNvSpPr txBox="1"/>
          <p:nvPr/>
        </p:nvSpPr>
        <p:spPr>
          <a:xfrm>
            <a:off x="1228558" y="2184254"/>
            <a:ext cx="2626640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Conversation-driven collaboration, human-in-the-loop support</a:t>
            </a:r>
          </a:p>
        </p:txBody>
      </p:sp>
      <p:sp>
        <p:nvSpPr>
          <p:cNvPr id="359" name="Text 21"/>
          <p:cNvSpPr txBox="1"/>
          <p:nvPr/>
        </p:nvSpPr>
        <p:spPr>
          <a:xfrm>
            <a:off x="3868594" y="2184254"/>
            <a:ext cx="225312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Dynamic multi-agent conversations, interactive systems</a:t>
            </a:r>
          </a:p>
        </p:txBody>
      </p:sp>
      <p:sp>
        <p:nvSpPr>
          <p:cNvPr id="360" name="Text 22"/>
          <p:cNvSpPr txBox="1"/>
          <p:nvPr/>
        </p:nvSpPr>
        <p:spPr>
          <a:xfrm>
            <a:off x="6135115" y="2254104"/>
            <a:ext cx="2752156" cy="30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Less flexible for non-conversational workflows</a:t>
            </a:r>
          </a:p>
        </p:txBody>
      </p:sp>
      <p:sp>
        <p:nvSpPr>
          <p:cNvPr id="361" name="Shape 23"/>
          <p:cNvSpPr/>
          <p:nvPr/>
        </p:nvSpPr>
        <p:spPr>
          <a:xfrm>
            <a:off x="285750" y="2653901"/>
            <a:ext cx="8572500" cy="489349"/>
          </a:xfrm>
          <a:prstGeom prst="rect">
            <a:avLst/>
          </a:prstGeom>
          <a:solidFill>
            <a:srgbClr val="32323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2" name="Text 24"/>
          <p:cNvSpPr txBox="1"/>
          <p:nvPr/>
        </p:nvSpPr>
        <p:spPr>
          <a:xfrm>
            <a:off x="392906" y="2832170"/>
            <a:ext cx="410465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</a:t>
            </a:r>
          </a:p>
        </p:txBody>
      </p:sp>
      <p:sp>
        <p:nvSpPr>
          <p:cNvPr id="363" name="Text 25"/>
          <p:cNvSpPr txBox="1"/>
          <p:nvPr/>
        </p:nvSpPr>
        <p:spPr>
          <a:xfrm>
            <a:off x="1228558" y="2675387"/>
            <a:ext cx="2626640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Role-based collaboration, lightweight, independent architecture</a:t>
            </a:r>
          </a:p>
        </p:txBody>
      </p:sp>
      <p:sp>
        <p:nvSpPr>
          <p:cNvPr id="364" name="Text 26"/>
          <p:cNvSpPr txBox="1"/>
          <p:nvPr/>
        </p:nvSpPr>
        <p:spPr>
          <a:xfrm>
            <a:off x="3868594" y="2675387"/>
            <a:ext cx="225312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Structured team workflows, role-specific tasks</a:t>
            </a:r>
          </a:p>
        </p:txBody>
      </p:sp>
      <p:sp>
        <p:nvSpPr>
          <p:cNvPr id="365" name="Text 27"/>
          <p:cNvSpPr txBox="1"/>
          <p:nvPr/>
        </p:nvSpPr>
        <p:spPr>
          <a:xfrm>
            <a:off x="6135115" y="2675387"/>
            <a:ext cx="2752156" cy="44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8" tIns="85088" rIns="85088" bIns="85088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Newer framework with smaller community and fewer integrations</a:t>
            </a:r>
          </a:p>
        </p:txBody>
      </p:sp>
      <p:pic>
        <p:nvPicPr>
          <p:cNvPr id="36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281" y="3357562"/>
            <a:ext cx="4643438" cy="2315079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 28"/>
          <p:cNvSpPr txBox="1"/>
          <p:nvPr/>
        </p:nvSpPr>
        <p:spPr>
          <a:xfrm>
            <a:off x="0" y="5661540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68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8636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Business Use Cases</a:t>
            </a:r>
          </a:p>
        </p:txBody>
      </p:sp>
      <p:sp>
        <p:nvSpPr>
          <p:cNvPr id="372" name="Shape 1"/>
          <p:cNvSpPr/>
          <p:nvPr/>
        </p:nvSpPr>
        <p:spPr>
          <a:xfrm>
            <a:off x="285748" y="814387"/>
            <a:ext cx="4179098" cy="100012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7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57262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 2"/>
          <p:cNvSpPr txBox="1"/>
          <p:nvPr/>
        </p:nvSpPr>
        <p:spPr>
          <a:xfrm>
            <a:off x="607219" y="948176"/>
            <a:ext cx="1460925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Revenue Operations</a:t>
            </a:r>
          </a:p>
        </p:txBody>
      </p:sp>
      <p:sp>
        <p:nvSpPr>
          <p:cNvPr id="375" name="Text 3"/>
          <p:cNvSpPr txBox="1"/>
          <p:nvPr/>
        </p:nvSpPr>
        <p:spPr>
          <a:xfrm>
            <a:off x="392904" y="1242230"/>
            <a:ext cx="4036223" cy="4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Optimize sales processes, lead nurturing, and customer relationship management through automated tasks, data analysis, and personalized interactions.</a:t>
            </a:r>
          </a:p>
        </p:txBody>
      </p:sp>
      <p:sp>
        <p:nvSpPr>
          <p:cNvPr id="376" name="Shape 4"/>
          <p:cNvSpPr/>
          <p:nvPr/>
        </p:nvSpPr>
        <p:spPr>
          <a:xfrm>
            <a:off x="285748" y="1921667"/>
            <a:ext cx="4179098" cy="100012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77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06" y="2064542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xt 5"/>
          <p:cNvSpPr txBox="1"/>
          <p:nvPr/>
        </p:nvSpPr>
        <p:spPr>
          <a:xfrm>
            <a:off x="607218" y="2055457"/>
            <a:ext cx="1325586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Customer Support</a:t>
            </a:r>
          </a:p>
        </p:txBody>
      </p:sp>
      <p:sp>
        <p:nvSpPr>
          <p:cNvPr id="379" name="Text 6"/>
          <p:cNvSpPr txBox="1"/>
          <p:nvPr/>
        </p:nvSpPr>
        <p:spPr>
          <a:xfrm>
            <a:off x="392904" y="2349513"/>
            <a:ext cx="4036223" cy="4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Enhance customer service with multi-layered support where initial inquiries are handled by general agents and complex issues are escalated to specialized agents.</a:t>
            </a:r>
          </a:p>
        </p:txBody>
      </p:sp>
      <p:sp>
        <p:nvSpPr>
          <p:cNvPr id="380" name="Shape 7"/>
          <p:cNvSpPr/>
          <p:nvPr/>
        </p:nvSpPr>
        <p:spPr>
          <a:xfrm>
            <a:off x="285748" y="3028950"/>
            <a:ext cx="4179098" cy="828675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1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06" y="3171825"/>
            <a:ext cx="178596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Text 8"/>
          <p:cNvSpPr txBox="1"/>
          <p:nvPr/>
        </p:nvSpPr>
        <p:spPr>
          <a:xfrm>
            <a:off x="642938" y="3162738"/>
            <a:ext cx="1897279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Supply Chain Management</a:t>
            </a:r>
          </a:p>
        </p:txBody>
      </p:sp>
      <p:sp>
        <p:nvSpPr>
          <p:cNvPr id="383" name="Text 9"/>
          <p:cNvSpPr txBox="1"/>
          <p:nvPr/>
        </p:nvSpPr>
        <p:spPr>
          <a:xfrm>
            <a:off x="392904" y="3440919"/>
            <a:ext cx="4036223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Optimize logistics, inventory management, and demand forecasting by coordinating various agents representing different parts of the supply chain.</a:t>
            </a:r>
          </a:p>
        </p:txBody>
      </p:sp>
      <p:sp>
        <p:nvSpPr>
          <p:cNvPr id="384" name="Shape 10"/>
          <p:cNvSpPr/>
          <p:nvPr/>
        </p:nvSpPr>
        <p:spPr>
          <a:xfrm>
            <a:off x="285748" y="3964780"/>
            <a:ext cx="4179098" cy="82867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5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906" y="4107655"/>
            <a:ext cx="142877" cy="14287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11"/>
          <p:cNvSpPr txBox="1"/>
          <p:nvPr/>
        </p:nvSpPr>
        <p:spPr>
          <a:xfrm>
            <a:off x="607217" y="4098570"/>
            <a:ext cx="1325784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Strategic Planning</a:t>
            </a:r>
          </a:p>
        </p:txBody>
      </p:sp>
      <p:sp>
        <p:nvSpPr>
          <p:cNvPr id="387" name="Text 12"/>
          <p:cNvSpPr txBox="1"/>
          <p:nvPr/>
        </p:nvSpPr>
        <p:spPr>
          <a:xfrm>
            <a:off x="392904" y="4376750"/>
            <a:ext cx="4036223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Assist in strategic decision-making by simulating different scenarios, analyzing market trends, and providing insights for business growth.</a:t>
            </a:r>
          </a:p>
        </p:txBody>
      </p:sp>
      <p:pic>
        <p:nvPicPr>
          <p:cNvPr id="388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82766" y="957764"/>
            <a:ext cx="3571877" cy="379944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 13"/>
          <p:cNvSpPr txBox="1"/>
          <p:nvPr/>
        </p:nvSpPr>
        <p:spPr>
          <a:xfrm>
            <a:off x="0" y="4889512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90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1" cy="3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